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1942" r:id="rId2"/>
    <p:sldId id="1154" r:id="rId3"/>
    <p:sldId id="1151" r:id="rId4"/>
    <p:sldId id="2375" r:id="rId5"/>
    <p:sldId id="2374" r:id="rId6"/>
    <p:sldId id="371" r:id="rId7"/>
    <p:sldId id="395" r:id="rId8"/>
    <p:sldId id="2386" r:id="rId9"/>
    <p:sldId id="2420" r:id="rId10"/>
    <p:sldId id="372" r:id="rId11"/>
    <p:sldId id="2383" r:id="rId12"/>
    <p:sldId id="1173" r:id="rId13"/>
    <p:sldId id="985" r:id="rId14"/>
    <p:sldId id="1155" r:id="rId15"/>
    <p:sldId id="1161" r:id="rId16"/>
    <p:sldId id="1160" r:id="rId17"/>
    <p:sldId id="1176" r:id="rId18"/>
    <p:sldId id="2397" r:id="rId19"/>
    <p:sldId id="402" r:id="rId20"/>
    <p:sldId id="386" r:id="rId21"/>
    <p:sldId id="394" r:id="rId22"/>
    <p:sldId id="1132" r:id="rId23"/>
    <p:sldId id="1165" r:id="rId24"/>
    <p:sldId id="1166" r:id="rId25"/>
    <p:sldId id="1174" r:id="rId26"/>
    <p:sldId id="1131" r:id="rId27"/>
    <p:sldId id="403" r:id="rId28"/>
    <p:sldId id="2366" r:id="rId29"/>
    <p:sldId id="379" r:id="rId30"/>
    <p:sldId id="380" r:id="rId31"/>
    <p:sldId id="2398" r:id="rId32"/>
    <p:sldId id="388" r:id="rId33"/>
    <p:sldId id="280" r:id="rId34"/>
    <p:sldId id="2292" r:id="rId35"/>
    <p:sldId id="2372" r:id="rId36"/>
    <p:sldId id="2319" r:id="rId37"/>
    <p:sldId id="2393" r:id="rId38"/>
    <p:sldId id="2392" r:id="rId39"/>
    <p:sldId id="2373" r:id="rId40"/>
    <p:sldId id="2395" r:id="rId41"/>
    <p:sldId id="998" r:id="rId42"/>
    <p:sldId id="2381" r:id="rId43"/>
    <p:sldId id="1159" r:id="rId44"/>
    <p:sldId id="377" r:id="rId45"/>
    <p:sldId id="2384" r:id="rId46"/>
    <p:sldId id="2415" r:id="rId47"/>
    <p:sldId id="2307" r:id="rId48"/>
    <p:sldId id="2365" r:id="rId49"/>
    <p:sldId id="2309" r:id="rId50"/>
    <p:sldId id="1231" r:id="rId51"/>
    <p:sldId id="1168" r:id="rId52"/>
    <p:sldId id="325" r:id="rId53"/>
    <p:sldId id="2389" r:id="rId54"/>
    <p:sldId id="326" r:id="rId55"/>
    <p:sldId id="327" r:id="rId56"/>
    <p:sldId id="328" r:id="rId57"/>
    <p:sldId id="333" r:id="rId58"/>
    <p:sldId id="334" r:id="rId59"/>
    <p:sldId id="968" r:id="rId60"/>
    <p:sldId id="335" r:id="rId61"/>
    <p:sldId id="336" r:id="rId6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91" autoAdjust="0"/>
  </p:normalViewPr>
  <p:slideViewPr>
    <p:cSldViewPr snapToGrid="0">
      <p:cViewPr varScale="1">
        <p:scale>
          <a:sx n="62" d="100"/>
          <a:sy n="62" d="100"/>
        </p:scale>
        <p:origin x="7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6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56C7-58A7-4BC0-9C32-3324B1F06E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693">
            <a:extLst>
              <a:ext uri="{FF2B5EF4-FFF2-40B4-BE49-F238E27FC236}">
                <a16:creationId xmlns:a16="http://schemas.microsoft.com/office/drawing/2014/main" id="{E0249396-4433-0C16-3FEC-6C8099BCD4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Shape 694">
            <a:extLst>
              <a:ext uri="{FF2B5EF4-FFF2-40B4-BE49-F238E27FC236}">
                <a16:creationId xmlns:a16="http://schemas.microsoft.com/office/drawing/2014/main" id="{6F99DB80-EAFB-C9AC-F4A9-C27D3A2FA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3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817">
            <a:extLst>
              <a:ext uri="{FF2B5EF4-FFF2-40B4-BE49-F238E27FC236}">
                <a16:creationId xmlns:a16="http://schemas.microsoft.com/office/drawing/2014/main" id="{0FFD8858-B348-A406-39FF-08F1E9ECAE2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Shape 818">
            <a:extLst>
              <a:ext uri="{FF2B5EF4-FFF2-40B4-BE49-F238E27FC236}">
                <a16:creationId xmlns:a16="http://schemas.microsoft.com/office/drawing/2014/main" id="{B5F81644-4BD1-CA1A-F791-4B9A3EA262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56C7-58A7-4BC0-9C32-3324B1F06E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56C7-58A7-4BC0-9C32-3324B1F06E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lienbildplatzhalter 1">
            <a:extLst>
              <a:ext uri="{FF2B5EF4-FFF2-40B4-BE49-F238E27FC236}">
                <a16:creationId xmlns:a16="http://schemas.microsoft.com/office/drawing/2014/main" id="{282A6E4F-8626-0BC2-02DE-090D3F4475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izenplatzhalter 2">
            <a:extLst>
              <a:ext uri="{FF2B5EF4-FFF2-40B4-BE49-F238E27FC236}">
                <a16:creationId xmlns:a16="http://schemas.microsoft.com/office/drawing/2014/main" id="{8931E827-D56A-1126-2FE5-A1B02D1DA9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en-US"/>
          </a:p>
        </p:txBody>
      </p:sp>
      <p:sp>
        <p:nvSpPr>
          <p:cNvPr id="131076" name="Foliennummernplatzhalter 3">
            <a:extLst>
              <a:ext uri="{FF2B5EF4-FFF2-40B4-BE49-F238E27FC236}">
                <a16:creationId xmlns:a16="http://schemas.microsoft.com/office/drawing/2014/main" id="{DA6535F8-9F14-5E88-CBD4-50C9CFBF7B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A535283-0FB8-4C1F-9C62-17526174153D}" type="slidenum">
              <a:rPr lang="de-DE" altLang="en-US"/>
              <a:pPr/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2866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56C7-58A7-4BC0-9C32-3324B1F06E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805B91E5-2F10-4565-375D-DD0593716485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671985" y="6224589"/>
            <a:ext cx="730249" cy="523875"/>
          </a:xfrm>
        </p:spPr>
        <p:txBody>
          <a:bodyPr lIns="91425" tIns="91425" rIns="91425" bIns="91425" anchor="ctr">
            <a:no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C6D519E-D910-4DBA-A30F-20DBBDE0D114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525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761964" y="914400"/>
            <a:ext cx="10752704" cy="609600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68620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>
                <a:solidFill>
                  <a:schemeClr val="accent3"/>
                </a:solidFill>
              </a:defRPr>
            </a:lvl2pPr>
            <a:lvl3pPr>
              <a:defRPr sz="2400"/>
            </a:lvl3pPr>
            <a:lvl4pPr>
              <a:defRPr sz="2133">
                <a:solidFill>
                  <a:schemeClr val="accent3"/>
                </a:solidFill>
              </a:defRPr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550D6-6CE5-9FD3-22DE-C4C396E89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26586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accent5"/>
                </a:solidFill>
              </a:defRPr>
            </a:lvl1pPr>
          </a:lstStyle>
          <a:p>
            <a:pPr>
              <a:defRPr/>
            </a:pPr>
            <a:fld id="{74038169-5F6A-44B1-8C7B-DD1B91C147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8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gif"/><Relationship Id="rId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7296-D472-4DDC-D5C8-0732EE87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10</a:t>
            </a:r>
            <a:endParaRPr lang="en-US" dirty="0"/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0D467EC2-3C10-BC0F-5B2F-C67A304786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/>
          <a:lstStyle/>
          <a:p>
            <a:r>
              <a:rPr lang="en-US" altLang="en-US"/>
              <a:t>Northeastern University</a:t>
            </a:r>
          </a:p>
          <a:p>
            <a:r>
              <a:rPr lang="en-US" altLang="en-US"/>
              <a:t>College of Engineering</a:t>
            </a:r>
          </a:p>
          <a:p>
            <a:endParaRPr lang="en-US" altLang="en-US"/>
          </a:p>
          <a:p>
            <a:r>
              <a:rPr lang="en-US" altLang="en-US" sz="1800" b="1"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altLang="en-US"/>
          </a:p>
          <a:p>
            <a:r>
              <a:rPr lang="en-US" altLang="en-US"/>
              <a:t>Abdolreza Mosaddegh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43726F58-EB47-3D46-48BD-38D20B5F86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61" y="127000"/>
            <a:ext cx="9505094" cy="1325563"/>
          </a:xfrm>
        </p:spPr>
        <p:txBody>
          <a:bodyPr/>
          <a:lstStyle/>
          <a:p>
            <a:r>
              <a:rPr lang="en-US" altLang="zh-TW" sz="4000" dirty="0"/>
              <a:t>Multiple Filters</a:t>
            </a:r>
            <a:endParaRPr lang="zh-TW" altLang="en-US" sz="4000" dirty="0"/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85E12CC-0E55-6893-E283-C7A9AE047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948" y="61320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2D0FF715-6E3F-1DF9-11E0-ADFE0152E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372365"/>
              </p:ext>
            </p:extLst>
          </p:nvPr>
        </p:nvGraphicFramePr>
        <p:xfrm>
          <a:off x="4476852" y="3165332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8A3F2D90-37DF-B687-E254-280C7A721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252" y="3203474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BD1F7AF2-E67B-5B96-54B3-1C2A8A9F6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30337"/>
              </p:ext>
            </p:extLst>
          </p:nvPr>
        </p:nvGraphicFramePr>
        <p:xfrm>
          <a:off x="4498353" y="4768617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37C2DFAB-4029-AA31-9736-6278D91A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076" y="4910112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DFD5F324-1124-F679-6B7A-C13F8F34F0C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987860" y="6203122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ED41199E-0F1C-F004-7C21-BEFB0E03A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47" y="1177042"/>
            <a:ext cx="100744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</a:rPr>
              <a:t>Several filters</a:t>
            </a:r>
            <a:r>
              <a:rPr lang="en-US" altLang="en-US" sz="2400" dirty="0"/>
              <a:t> can be used to extract different features from each input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A convolutional layer has several </a:t>
            </a:r>
            <a:r>
              <a:rPr lang="en-US" altLang="en-US" sz="2400" dirty="0">
                <a:solidFill>
                  <a:srgbClr val="C00000"/>
                </a:solidFill>
              </a:rPr>
              <a:t>filters</a:t>
            </a:r>
            <a:endParaRPr lang="en-US" altLang="zh-TW" sz="2400" dirty="0"/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400" dirty="0"/>
              <a:t>Multiple filters create </a:t>
            </a:r>
            <a:r>
              <a:rPr lang="en-US" altLang="zh-TW" sz="2400" dirty="0">
                <a:solidFill>
                  <a:srgbClr val="C00000"/>
                </a:solidFill>
              </a:rPr>
              <a:t>multiple feature maps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73026A40-DFA1-7DAB-F9EB-5695F8468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430" y="2476517"/>
            <a:ext cx="28188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solidFill>
                  <a:schemeClr val="accent1"/>
                </a:solidFill>
              </a:rPr>
              <a:t>Each filter detects a small pattern (3 x 3)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文字方塊 59">
            <a:extLst>
              <a:ext uri="{FF2B5EF4-FFF2-40B4-BE49-F238E27FC236}">
                <a16:creationId xmlns:a16="http://schemas.microsoft.com/office/drawing/2014/main" id="{2DC55D91-88DE-B6F2-CED3-36BA1BAD3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777" y="6305517"/>
            <a:ext cx="365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Two</a:t>
            </a:r>
            <a:r>
              <a:rPr lang="en-US" altLang="zh-TW" sz="2000" dirty="0"/>
              <a:t> 4 x 4 images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FF0EB9-4606-389E-AD93-37946F23481C}"/>
              </a:ext>
            </a:extLst>
          </p:cNvPr>
          <p:cNvSpPr txBox="1"/>
          <p:nvPr/>
        </p:nvSpPr>
        <p:spPr>
          <a:xfrm>
            <a:off x="8198965" y="2062728"/>
            <a:ext cx="31413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Convolutional layer contains multiple feature maps</a:t>
            </a:r>
          </a:p>
        </p:txBody>
      </p:sp>
      <p:graphicFrame>
        <p:nvGraphicFramePr>
          <p:cNvPr id="13378" name="內容版面配置區 3">
            <a:extLst>
              <a:ext uri="{FF2B5EF4-FFF2-40B4-BE49-F238E27FC236}">
                <a16:creationId xmlns:a16="http://schemas.microsoft.com/office/drawing/2014/main" id="{F1769CD9-9022-8821-6850-A77321144A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61260"/>
              </p:ext>
            </p:extLst>
          </p:nvPr>
        </p:nvGraphicFramePr>
        <p:xfrm>
          <a:off x="1010765" y="3367792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379" name="橢圓 11">
            <a:extLst>
              <a:ext uri="{FF2B5EF4-FFF2-40B4-BE49-F238E27FC236}">
                <a16:creationId xmlns:a16="http://schemas.microsoft.com/office/drawing/2014/main" id="{3BA0A273-D4EB-0D29-6447-48F15DF93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27874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0" name="橢圓 12">
            <a:extLst>
              <a:ext uri="{FF2B5EF4-FFF2-40B4-BE49-F238E27FC236}">
                <a16:creationId xmlns:a16="http://schemas.microsoft.com/office/drawing/2014/main" id="{CA85D803-DEF1-C690-C768-0C15E3775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27874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1" name="橢圓 13">
            <a:extLst>
              <a:ext uri="{FF2B5EF4-FFF2-40B4-BE49-F238E27FC236}">
                <a16:creationId xmlns:a16="http://schemas.microsoft.com/office/drawing/2014/main" id="{CFB5EA33-60A1-E427-48AD-C07E43A8F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27874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2" name="橢圓 14">
            <a:extLst>
              <a:ext uri="{FF2B5EF4-FFF2-40B4-BE49-F238E27FC236}">
                <a16:creationId xmlns:a16="http://schemas.microsoft.com/office/drawing/2014/main" id="{0B5DF82B-2A3E-E656-B528-7DCF3049C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27874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3" name="橢圓 15">
            <a:extLst>
              <a:ext uri="{FF2B5EF4-FFF2-40B4-BE49-F238E27FC236}">
                <a16:creationId xmlns:a16="http://schemas.microsoft.com/office/drawing/2014/main" id="{BAFB49C8-5639-E423-DD43-A9727B12E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35875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4" name="橢圓 16">
            <a:extLst>
              <a:ext uri="{FF2B5EF4-FFF2-40B4-BE49-F238E27FC236}">
                <a16:creationId xmlns:a16="http://schemas.microsoft.com/office/drawing/2014/main" id="{1CC9E793-9D80-A51A-E4D6-0EF14F3A4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35875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5" name="橢圓 17">
            <a:extLst>
              <a:ext uri="{FF2B5EF4-FFF2-40B4-BE49-F238E27FC236}">
                <a16:creationId xmlns:a16="http://schemas.microsoft.com/office/drawing/2014/main" id="{7FAA7972-5F67-5F92-3E55-BD6F7E2B3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35875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6" name="橢圓 18">
            <a:extLst>
              <a:ext uri="{FF2B5EF4-FFF2-40B4-BE49-F238E27FC236}">
                <a16:creationId xmlns:a16="http://schemas.microsoft.com/office/drawing/2014/main" id="{DA129ED9-71AA-A079-3EAC-92BC95292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35875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7" name="橢圓 19">
            <a:extLst>
              <a:ext uri="{FF2B5EF4-FFF2-40B4-BE49-F238E27FC236}">
                <a16:creationId xmlns:a16="http://schemas.microsoft.com/office/drawing/2014/main" id="{33C88197-BF7C-AF24-0C15-102B49735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44463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8" name="橢圓 20">
            <a:extLst>
              <a:ext uri="{FF2B5EF4-FFF2-40B4-BE49-F238E27FC236}">
                <a16:creationId xmlns:a16="http://schemas.microsoft.com/office/drawing/2014/main" id="{75142E90-1265-0E85-B24B-4CE9A08F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44463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9" name="橢圓 21">
            <a:extLst>
              <a:ext uri="{FF2B5EF4-FFF2-40B4-BE49-F238E27FC236}">
                <a16:creationId xmlns:a16="http://schemas.microsoft.com/office/drawing/2014/main" id="{23A14C43-778C-A30C-21CF-CF915CD84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44463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0" name="橢圓 22">
            <a:extLst>
              <a:ext uri="{FF2B5EF4-FFF2-40B4-BE49-F238E27FC236}">
                <a16:creationId xmlns:a16="http://schemas.microsoft.com/office/drawing/2014/main" id="{C2A19D7F-648D-0845-B238-AA937A05D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44463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1" name="橢圓 23">
            <a:extLst>
              <a:ext uri="{FF2B5EF4-FFF2-40B4-BE49-F238E27FC236}">
                <a16:creationId xmlns:a16="http://schemas.microsoft.com/office/drawing/2014/main" id="{25D7B0E6-2B76-8E22-7136-074FE084A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52464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2" name="橢圓 24">
            <a:extLst>
              <a:ext uri="{FF2B5EF4-FFF2-40B4-BE49-F238E27FC236}">
                <a16:creationId xmlns:a16="http://schemas.microsoft.com/office/drawing/2014/main" id="{FDC64270-3160-7336-732D-8023CBD7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52464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3" name="橢圓 25">
            <a:extLst>
              <a:ext uri="{FF2B5EF4-FFF2-40B4-BE49-F238E27FC236}">
                <a16:creationId xmlns:a16="http://schemas.microsoft.com/office/drawing/2014/main" id="{01145224-8BB7-7241-A856-154B172F2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52464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4" name="橢圓 26">
            <a:extLst>
              <a:ext uri="{FF2B5EF4-FFF2-40B4-BE49-F238E27FC236}">
                <a16:creationId xmlns:a16="http://schemas.microsoft.com/office/drawing/2014/main" id="{7BA13BCE-5FC3-5678-1C0C-45DA93B1E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52464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5" name="矩形 36">
            <a:extLst>
              <a:ext uri="{FF2B5EF4-FFF2-40B4-BE49-F238E27FC236}">
                <a16:creationId xmlns:a16="http://schemas.microsoft.com/office/drawing/2014/main" id="{A27C69F7-8FA0-E44C-9DD2-B933D90242F0}"/>
              </a:ext>
            </a:extLst>
          </p:cNvPr>
          <p:cNvSpPr/>
          <p:nvPr/>
        </p:nvSpPr>
        <p:spPr>
          <a:xfrm>
            <a:off x="1004037" y="338886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6" name="矩形 37">
            <a:extLst>
              <a:ext uri="{FF2B5EF4-FFF2-40B4-BE49-F238E27FC236}">
                <a16:creationId xmlns:a16="http://schemas.microsoft.com/office/drawing/2014/main" id="{D06371D9-831F-5848-BA48-28A32CC827D3}"/>
              </a:ext>
            </a:extLst>
          </p:cNvPr>
          <p:cNvSpPr/>
          <p:nvPr/>
        </p:nvSpPr>
        <p:spPr>
          <a:xfrm>
            <a:off x="1507274" y="338886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7" name="矩形 38">
            <a:extLst>
              <a:ext uri="{FF2B5EF4-FFF2-40B4-BE49-F238E27FC236}">
                <a16:creationId xmlns:a16="http://schemas.microsoft.com/office/drawing/2014/main" id="{3147D2A0-8C67-6BA5-2E2A-F9FD9B5F69ED}"/>
              </a:ext>
            </a:extLst>
          </p:cNvPr>
          <p:cNvSpPr/>
          <p:nvPr/>
        </p:nvSpPr>
        <p:spPr>
          <a:xfrm>
            <a:off x="1948599" y="339045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8" name="矩形 39">
            <a:extLst>
              <a:ext uri="{FF2B5EF4-FFF2-40B4-BE49-F238E27FC236}">
                <a16:creationId xmlns:a16="http://schemas.microsoft.com/office/drawing/2014/main" id="{CAA482EE-99C5-5966-8029-B8023E024F49}"/>
              </a:ext>
            </a:extLst>
          </p:cNvPr>
          <p:cNvSpPr/>
          <p:nvPr/>
        </p:nvSpPr>
        <p:spPr>
          <a:xfrm>
            <a:off x="2424849" y="338886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9" name="矩形 40">
            <a:extLst>
              <a:ext uri="{FF2B5EF4-FFF2-40B4-BE49-F238E27FC236}">
                <a16:creationId xmlns:a16="http://schemas.microsoft.com/office/drawing/2014/main" id="{A482AC92-A686-F3C9-6A58-CFF3AB9127DA}"/>
              </a:ext>
            </a:extLst>
          </p:cNvPr>
          <p:cNvSpPr/>
          <p:nvPr/>
        </p:nvSpPr>
        <p:spPr>
          <a:xfrm>
            <a:off x="1004037" y="380002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400" name="橢圓 41">
            <a:extLst>
              <a:ext uri="{FF2B5EF4-FFF2-40B4-BE49-F238E27FC236}">
                <a16:creationId xmlns:a16="http://schemas.microsoft.com/office/drawing/2014/main" id="{73302A56-4652-0555-E540-AE669A1F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29953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1" name="橢圓 42">
            <a:extLst>
              <a:ext uri="{FF2B5EF4-FFF2-40B4-BE49-F238E27FC236}">
                <a16:creationId xmlns:a16="http://schemas.microsoft.com/office/drawing/2014/main" id="{08FC9F77-3F1A-0786-7256-486327E22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29953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2" name="橢圓 43">
            <a:extLst>
              <a:ext uri="{FF2B5EF4-FFF2-40B4-BE49-F238E27FC236}">
                <a16:creationId xmlns:a16="http://schemas.microsoft.com/office/drawing/2014/main" id="{FAD3FDCD-1FE9-0906-EED2-1B5C896B0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299538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3" name="橢圓 44">
            <a:extLst>
              <a:ext uri="{FF2B5EF4-FFF2-40B4-BE49-F238E27FC236}">
                <a16:creationId xmlns:a16="http://schemas.microsoft.com/office/drawing/2014/main" id="{F01A320C-FFEB-3AA1-EEB5-BDECEC380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29953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4" name="橢圓 45">
            <a:extLst>
              <a:ext uri="{FF2B5EF4-FFF2-40B4-BE49-F238E27FC236}">
                <a16:creationId xmlns:a16="http://schemas.microsoft.com/office/drawing/2014/main" id="{B8DC750A-ED1E-C550-38A1-EA0328D56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37954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5" name="橢圓 46">
            <a:extLst>
              <a:ext uri="{FF2B5EF4-FFF2-40B4-BE49-F238E27FC236}">
                <a16:creationId xmlns:a16="http://schemas.microsoft.com/office/drawing/2014/main" id="{7C25A4B2-A646-BA79-BF73-25BB3165F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37954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6" name="橢圓 47">
            <a:extLst>
              <a:ext uri="{FF2B5EF4-FFF2-40B4-BE49-F238E27FC236}">
                <a16:creationId xmlns:a16="http://schemas.microsoft.com/office/drawing/2014/main" id="{106065D2-F87D-1FC7-6E79-35035DFAB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379548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7" name="橢圓 48">
            <a:extLst>
              <a:ext uri="{FF2B5EF4-FFF2-40B4-BE49-F238E27FC236}">
                <a16:creationId xmlns:a16="http://schemas.microsoft.com/office/drawing/2014/main" id="{06A69A86-4991-9A81-AFAC-A366C1275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37954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8" name="橢圓 49">
            <a:extLst>
              <a:ext uri="{FF2B5EF4-FFF2-40B4-BE49-F238E27FC236}">
                <a16:creationId xmlns:a16="http://schemas.microsoft.com/office/drawing/2014/main" id="{4C5859FF-365C-A593-E5DF-83F3DE6AB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46543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9" name="橢圓 50">
            <a:extLst>
              <a:ext uri="{FF2B5EF4-FFF2-40B4-BE49-F238E27FC236}">
                <a16:creationId xmlns:a16="http://schemas.microsoft.com/office/drawing/2014/main" id="{18E7D702-A7A4-6F92-3EA1-CC1E01936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46543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0" name="橢圓 51">
            <a:extLst>
              <a:ext uri="{FF2B5EF4-FFF2-40B4-BE49-F238E27FC236}">
                <a16:creationId xmlns:a16="http://schemas.microsoft.com/office/drawing/2014/main" id="{7CE3A18F-9211-511C-3CB9-1D56215EB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4654317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1" name="橢圓 52">
            <a:extLst>
              <a:ext uri="{FF2B5EF4-FFF2-40B4-BE49-F238E27FC236}">
                <a16:creationId xmlns:a16="http://schemas.microsoft.com/office/drawing/2014/main" id="{3C22C6EB-F3DD-56FC-B537-A762FF3AD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46543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2" name="橢圓 53">
            <a:extLst>
              <a:ext uri="{FF2B5EF4-FFF2-40B4-BE49-F238E27FC236}">
                <a16:creationId xmlns:a16="http://schemas.microsoft.com/office/drawing/2014/main" id="{0AFD6830-E657-359F-D012-A082604A5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54544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3" name="橢圓 54">
            <a:extLst>
              <a:ext uri="{FF2B5EF4-FFF2-40B4-BE49-F238E27FC236}">
                <a16:creationId xmlns:a16="http://schemas.microsoft.com/office/drawing/2014/main" id="{3F229103-5009-A51C-C66D-8C0790BF2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54544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4" name="橢圓 55">
            <a:extLst>
              <a:ext uri="{FF2B5EF4-FFF2-40B4-BE49-F238E27FC236}">
                <a16:creationId xmlns:a16="http://schemas.microsoft.com/office/drawing/2014/main" id="{B671137C-D93F-4618-3EB5-83E7D3DC5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5454417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5" name="橢圓 56">
            <a:extLst>
              <a:ext uri="{FF2B5EF4-FFF2-40B4-BE49-F238E27FC236}">
                <a16:creationId xmlns:a16="http://schemas.microsoft.com/office/drawing/2014/main" id="{0AA79677-E251-43BA-87AD-1344AF9CC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54544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6" name="矩形 57">
            <a:extLst>
              <a:ext uri="{FF2B5EF4-FFF2-40B4-BE49-F238E27FC236}">
                <a16:creationId xmlns:a16="http://schemas.microsoft.com/office/drawing/2014/main" id="{F3476B51-9345-0010-8D90-DA73BEC27BEB}"/>
              </a:ext>
            </a:extLst>
          </p:cNvPr>
          <p:cNvSpPr/>
          <p:nvPr/>
        </p:nvSpPr>
        <p:spPr>
          <a:xfrm>
            <a:off x="2434374" y="477316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417" name="矩形 5">
            <a:extLst>
              <a:ext uri="{FF2B5EF4-FFF2-40B4-BE49-F238E27FC236}">
                <a16:creationId xmlns:a16="http://schemas.microsoft.com/office/drawing/2014/main" id="{A8B9B215-801A-CF93-2EFF-077A2E189048}"/>
              </a:ext>
            </a:extLst>
          </p:cNvPr>
          <p:cNvSpPr/>
          <p:nvPr/>
        </p:nvSpPr>
        <p:spPr>
          <a:xfrm>
            <a:off x="8422490" y="4038367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  <p:bldP spid="43" grpId="0"/>
      <p:bldP spid="13395" grpId="0" animBg="1"/>
      <p:bldP spid="13395" grpId="1" animBg="1"/>
      <p:bldP spid="13396" grpId="0" animBg="1"/>
      <p:bldP spid="13396" grpId="1" animBg="1"/>
      <p:bldP spid="13397" grpId="0" animBg="1"/>
      <p:bldP spid="13397" grpId="1" animBg="1"/>
      <p:bldP spid="13398" grpId="0" animBg="1"/>
      <p:bldP spid="13398" grpId="1" animBg="1"/>
      <p:bldP spid="13399" grpId="0" animBg="1"/>
      <p:bldP spid="13399" grpId="1" animBg="1"/>
      <p:bldP spid="13400" grpId="0" animBg="1"/>
      <p:bldP spid="13401" grpId="0" animBg="1"/>
      <p:bldP spid="13402" grpId="0" animBg="1"/>
      <p:bldP spid="13403" grpId="0" animBg="1"/>
      <p:bldP spid="13404" grpId="0" animBg="1"/>
      <p:bldP spid="13405" grpId="0" animBg="1"/>
      <p:bldP spid="13406" grpId="0" animBg="1"/>
      <p:bldP spid="13407" grpId="0" animBg="1"/>
      <p:bldP spid="13408" grpId="0" animBg="1"/>
      <p:bldP spid="13409" grpId="0" animBg="1"/>
      <p:bldP spid="13410" grpId="0" animBg="1"/>
      <p:bldP spid="13411" grpId="0" animBg="1"/>
      <p:bldP spid="13412" grpId="0" animBg="1"/>
      <p:bldP spid="13413" grpId="0" animBg="1"/>
      <p:bldP spid="13414" grpId="0" animBg="1"/>
      <p:bldP spid="13415" grpId="0" animBg="1"/>
      <p:bldP spid="13416" grpId="0" animBg="1"/>
      <p:bldP spid="134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6145-8BDC-2D87-C4D1-7E0F221A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A1370-F951-6301-55A2-EBA03F8A2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38034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Preferred activation function in convolutional layers is </a:t>
            </a:r>
            <a:r>
              <a:rPr lang="en-US" dirty="0" err="1">
                <a:solidFill>
                  <a:srgbClr val="C00000"/>
                </a:solidFill>
              </a:rPr>
              <a:t>ReLU</a:t>
            </a:r>
            <a:endParaRPr lang="en-US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leaves outputs with positive values as is, </a:t>
            </a:r>
            <a:r>
              <a:rPr lang="en-US" dirty="0">
                <a:solidFill>
                  <a:srgbClr val="C00000"/>
                </a:solidFill>
              </a:rPr>
              <a:t>replaces negative </a:t>
            </a:r>
            <a:r>
              <a:rPr lang="en-US" dirty="0"/>
              <a:t>values with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deactivates</a:t>
            </a:r>
            <a:r>
              <a:rPr lang="en-US" dirty="0"/>
              <a:t> nodes with less probability of having the pattern in the network and make it </a:t>
            </a:r>
            <a:r>
              <a:rPr lang="en-US" dirty="0">
                <a:solidFill>
                  <a:srgbClr val="C00000"/>
                </a:solidFill>
              </a:rPr>
              <a:t>lighter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Apply activation function to output also provides </a:t>
            </a:r>
            <a:r>
              <a:rPr lang="en-US" dirty="0">
                <a:solidFill>
                  <a:srgbClr val="C00000"/>
                </a:solidFill>
              </a:rPr>
              <a:t>non-linearity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C3672D-4EBF-9597-AF28-DC9C1C00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56" y="4443590"/>
            <a:ext cx="6298487" cy="22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0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C6C6-7E94-E233-8651-553A8F30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2374-BD66-41E0-89FD-B34A12469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A CNN is a neural network which includes </a:t>
            </a:r>
            <a:r>
              <a:rPr lang="en-US" altLang="en-US" dirty="0">
                <a:solidFill>
                  <a:srgbClr val="FF0000"/>
                </a:solidFill>
              </a:rPr>
              <a:t>some convolutional layers.</a:t>
            </a:r>
          </a:p>
          <a:p>
            <a:pPr marL="0" indent="0">
              <a:buNone/>
            </a:pPr>
            <a:r>
              <a:rPr lang="en-US" altLang="en-US" dirty="0"/>
              <a:t>A CNN is a </a:t>
            </a:r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scalable</a:t>
            </a:r>
            <a:r>
              <a:rPr lang="en-US" dirty="0"/>
              <a:t> approach to image classification</a:t>
            </a:r>
            <a:r>
              <a:rPr lang="en-US" altLang="en-US" dirty="0"/>
              <a:t> comparing traditional object recognition techniques.</a:t>
            </a:r>
            <a:endParaRPr lang="en-US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3BDB0-FE23-2833-77BA-BC0D388E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74" y="3635375"/>
            <a:ext cx="8734425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FC9EC-3CBE-52F4-88B6-D3C82238D99B}"/>
              </a:ext>
            </a:extLst>
          </p:cNvPr>
          <p:cNvSpPr txBox="1"/>
          <p:nvPr/>
        </p:nvSpPr>
        <p:spPr>
          <a:xfrm>
            <a:off x="4291442" y="5418356"/>
            <a:ext cx="1544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/>
              <a:t>Convolutional</a:t>
            </a:r>
          </a:p>
          <a:p>
            <a:pPr algn="ctr"/>
            <a:r>
              <a:rPr lang="en-US" sz="16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67996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809D067C-BBE9-311E-2C0F-3BB3E5F88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Feature Extraction in Multiple Layers</a:t>
            </a:r>
          </a:p>
        </p:txBody>
      </p:sp>
      <p:sp>
        <p:nvSpPr>
          <p:cNvPr id="14340" name="TextBox 6">
            <a:extLst>
              <a:ext uri="{FF2B5EF4-FFF2-40B4-BE49-F238E27FC236}">
                <a16:creationId xmlns:a16="http://schemas.microsoft.com/office/drawing/2014/main" id="{46CE528F-12DA-AE72-144F-674F66FCA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537" y="6400024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Beak, Belly, ..</a:t>
            </a:r>
            <a:endParaRPr lang="en-US" altLang="en-US" sz="1800" dirty="0"/>
          </a:p>
        </p:txBody>
      </p:sp>
      <p:sp>
        <p:nvSpPr>
          <p:cNvPr id="14341" name="TextBox 7">
            <a:extLst>
              <a:ext uri="{FF2B5EF4-FFF2-40B4-BE49-F238E27FC236}">
                <a16:creationId xmlns:a16="http://schemas.microsoft.com/office/drawing/2014/main" id="{D26E05E0-BE43-3650-CDBF-001C6E687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684" y="6384826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Edges, Rounds, .. </a:t>
            </a:r>
            <a:endParaRPr lang="en-US" altLang="en-US" sz="1800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A34BF3C-0209-C7F2-AA9C-EFAF6BDB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721" y="6400580"/>
            <a:ext cx="3767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Structures of Bird, Cat, Dog, ..</a:t>
            </a:r>
            <a:endParaRPr lang="en-US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F9577-073A-B103-2E3D-015F77DA4FAE}"/>
              </a:ext>
            </a:extLst>
          </p:cNvPr>
          <p:cNvSpPr txBox="1"/>
          <p:nvPr/>
        </p:nvSpPr>
        <p:spPr>
          <a:xfrm>
            <a:off x="838200" y="1366739"/>
            <a:ext cx="10802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CNNs contains multiple convolutional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Each Layer contains </a:t>
            </a:r>
            <a:r>
              <a:rPr lang="en-US" altLang="en-US" sz="2400" dirty="0">
                <a:solidFill>
                  <a:srgbClr val="C00000"/>
                </a:solidFill>
              </a:rPr>
              <a:t>multiple filters </a:t>
            </a:r>
            <a:r>
              <a:rPr lang="en-US" altLang="en-US" sz="2400" dirty="0"/>
              <a:t>to extract </a:t>
            </a:r>
            <a:r>
              <a:rPr lang="en-US" altLang="en-US" sz="2400" dirty="0">
                <a:solidFill>
                  <a:srgbClr val="C00000"/>
                </a:solidFill>
              </a:rPr>
              <a:t>different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Multiple Layers </a:t>
            </a:r>
            <a:r>
              <a:rPr lang="en-US" altLang="en-US" sz="2400" dirty="0"/>
              <a:t>of feature extraction are required to extract </a:t>
            </a:r>
            <a:r>
              <a:rPr lang="en-US" altLang="en-US" sz="2400" dirty="0">
                <a:solidFill>
                  <a:srgbClr val="C00000"/>
                </a:solidFill>
              </a:rPr>
              <a:t>complex features </a:t>
            </a:r>
            <a:r>
              <a:rPr lang="en-US" altLang="en-US" sz="2400" dirty="0"/>
              <a:t>by </a:t>
            </a:r>
            <a:r>
              <a:rPr lang="en-US" altLang="en-US" sz="2400" dirty="0">
                <a:solidFill>
                  <a:srgbClr val="C00000"/>
                </a:solidFill>
              </a:rPr>
              <a:t>combining outputs </a:t>
            </a:r>
            <a:r>
              <a:rPr lang="en-US" altLang="en-US" sz="2400" dirty="0"/>
              <a:t>from last layers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44DB1-FE80-0C0C-9760-203163BD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11" y="3133618"/>
            <a:ext cx="7577011" cy="31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13710CE-FF99-3B1C-E866-F1E5D49ACB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Layers of Feature Extraction - Example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A48530F9-065F-637E-0ABD-0787BD5840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Face recognition: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04B19EE-70EF-5544-1F9A-2D0E4465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6087"/>
            <a:ext cx="9726095" cy="294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34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9D4B79AE-9086-BC7E-6309-E7C629690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Patterns Detected by Various Filters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2729E923-7C0C-538E-1669-AA286AA656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2400" dirty="0"/>
              <a:t>CNN can </a:t>
            </a:r>
            <a:r>
              <a:rPr lang="en-US" altLang="en-US" sz="2400" dirty="0">
                <a:solidFill>
                  <a:srgbClr val="C00000"/>
                </a:solidFill>
              </a:rPr>
              <a:t>extract</a:t>
            </a:r>
            <a:r>
              <a:rPr lang="en-US" altLang="en-US" sz="2400" dirty="0"/>
              <a:t> different patterns from the input data by using different filters.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400" dirty="0"/>
              <a:t>For example, the </a:t>
            </a:r>
            <a:r>
              <a:rPr lang="en-US" altLang="en-US" sz="2400" dirty="0">
                <a:solidFill>
                  <a:srgbClr val="C00000"/>
                </a:solidFill>
              </a:rPr>
              <a:t>Prewitt filters</a:t>
            </a:r>
            <a:r>
              <a:rPr lang="en-US" altLang="en-US" sz="2400" dirty="0"/>
              <a:t> is comprised of two filters which help to detect vertical and horizontal </a:t>
            </a:r>
            <a:r>
              <a:rPr lang="en-US" altLang="en-US" sz="2400" dirty="0">
                <a:solidFill>
                  <a:srgbClr val="C00000"/>
                </a:solidFill>
              </a:rPr>
              <a:t>edges</a:t>
            </a:r>
            <a:r>
              <a:rPr lang="en-US" altLang="en-US" sz="2400" dirty="0"/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400" dirty="0"/>
              <a:t>These filters can extract </a:t>
            </a:r>
            <a:r>
              <a:rPr lang="en-US" altLang="en-US" sz="2400" dirty="0">
                <a:solidFill>
                  <a:srgbClr val="C00000"/>
                </a:solidFill>
              </a:rPr>
              <a:t>low level </a:t>
            </a:r>
            <a:r>
              <a:rPr lang="en-US" altLang="en-US" sz="2400" dirty="0"/>
              <a:t>features. 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4B330C03-BB03-1CA4-96C3-657DC6AD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7" y="3400425"/>
            <a:ext cx="4179888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2C4E32E-5D24-6FF8-2A7D-78EC6256D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6" y="4419600"/>
            <a:ext cx="2330601" cy="226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05A574E-4281-E06A-3F6E-00F22642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6" y="4434290"/>
            <a:ext cx="2266950" cy="224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B2EF3B27-F89E-18EA-8944-43789F901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Edges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413E6FFA-70EF-3C99-89AF-3934AB4E46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 lot of </a:t>
            </a:r>
            <a:r>
              <a:rPr lang="en-US" altLang="en-US" sz="2400" dirty="0">
                <a:solidFill>
                  <a:srgbClr val="C00000"/>
                </a:solidFill>
              </a:rPr>
              <a:t>information</a:t>
            </a:r>
            <a:r>
              <a:rPr lang="en-US" altLang="en-US" sz="2400" dirty="0"/>
              <a:t> of an object is contained in its </a:t>
            </a:r>
            <a:r>
              <a:rPr lang="en-US" altLang="en-US" sz="2400" dirty="0">
                <a:solidFill>
                  <a:srgbClr val="C00000"/>
                </a:solidFill>
              </a:rPr>
              <a:t>edges</a:t>
            </a:r>
            <a:r>
              <a:rPr lang="en-US" altLang="en-US" sz="2400" dirty="0"/>
              <a:t> (</a:t>
            </a:r>
            <a:r>
              <a:rPr lang="en-US" altLang="en-US" sz="2400" dirty="0">
                <a:solidFill>
                  <a:srgbClr val="C00000"/>
                </a:solidFill>
              </a:rPr>
              <a:t>outlines</a:t>
            </a:r>
            <a:r>
              <a:rPr lang="en-US" altLang="en-US" sz="2400" dirty="0"/>
              <a:t>). </a:t>
            </a:r>
          </a:p>
          <a:p>
            <a:r>
              <a:rPr lang="en-US" altLang="en-US" sz="2400" dirty="0"/>
              <a:t>It's one of the reasons why we can easily </a:t>
            </a:r>
            <a:r>
              <a:rPr lang="en-US" altLang="en-US" sz="2400" dirty="0">
                <a:solidFill>
                  <a:srgbClr val="C00000"/>
                </a:solidFill>
              </a:rPr>
              <a:t>distinguish objects </a:t>
            </a:r>
            <a:r>
              <a:rPr lang="en-US" altLang="en-US" sz="2400" dirty="0"/>
              <a:t>in cartoon sketches. </a:t>
            </a:r>
          </a:p>
          <a:p>
            <a:r>
              <a:rPr lang="en-US" altLang="en-US" sz="2400" dirty="0"/>
              <a:t>There are numerous studies to suggest that </a:t>
            </a:r>
            <a:r>
              <a:rPr lang="en-US" altLang="en-US" sz="2400" dirty="0">
                <a:solidFill>
                  <a:srgbClr val="C00000"/>
                </a:solidFill>
              </a:rPr>
              <a:t>edge perception </a:t>
            </a:r>
            <a:r>
              <a:rPr lang="en-US" altLang="en-US" sz="2400" dirty="0"/>
              <a:t>is one of the first techniques utilized by the human brain when processing visual cues coming from the eyes (Willian </a:t>
            </a:r>
            <a:r>
              <a:rPr lang="en-US" altLang="en-US" sz="2400" dirty="0" err="1"/>
              <a:t>Mcllhagga</a:t>
            </a:r>
            <a:r>
              <a:rPr lang="en-US" altLang="en-US" sz="2400" dirty="0"/>
              <a:t>, 2018)</a:t>
            </a:r>
          </a:p>
          <a:p>
            <a:r>
              <a:rPr lang="en-US" altLang="en-US" sz="2400" dirty="0"/>
              <a:t>Number of pixels (features) in outlines are </a:t>
            </a:r>
            <a:r>
              <a:rPr lang="en-US" altLang="en-US" sz="2400" dirty="0">
                <a:solidFill>
                  <a:srgbClr val="C00000"/>
                </a:solidFill>
              </a:rPr>
              <a:t>much less </a:t>
            </a:r>
            <a:r>
              <a:rPr lang="en-US" altLang="en-US" sz="2400" dirty="0"/>
              <a:t>than a whole picture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5D447F6-DF32-965C-2694-6884C21A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55" y="4458984"/>
            <a:ext cx="3494753" cy="21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27FCD43-43BA-CDE5-431B-B12FA8E7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210" y="4432815"/>
            <a:ext cx="2023135" cy="217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7DF81-86CA-C326-CD72-CFD6F8EF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41" y="4116793"/>
            <a:ext cx="8010417" cy="2741207"/>
          </a:xfrm>
          <a:prstGeom prst="rect">
            <a:avLst/>
          </a:prstGeom>
        </p:spPr>
      </p:pic>
      <p:sp>
        <p:nvSpPr>
          <p:cNvPr id="14342" name="TextBox 9">
            <a:extLst>
              <a:ext uri="{FF2B5EF4-FFF2-40B4-BE49-F238E27FC236}">
                <a16:creationId xmlns:a16="http://schemas.microsoft.com/office/drawing/2014/main" id="{8864E62C-D61C-3EFA-3E4E-CAE82193C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85" y="1223667"/>
            <a:ext cx="113538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/>
              <a:t>Filters are the weights between nodes (</a:t>
            </a:r>
            <a:r>
              <a:rPr lang="en-US" altLang="en-US" sz="2400" dirty="0">
                <a:solidFill>
                  <a:srgbClr val="C00000"/>
                </a:solidFill>
              </a:rPr>
              <a:t>parameters</a:t>
            </a:r>
            <a:r>
              <a:rPr lang="en-US" altLang="en-US" sz="2400" dirty="0"/>
              <a:t>) in convolutional layers.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/>
              <a:t>Weight are adjusted during training (</a:t>
            </a:r>
            <a:r>
              <a:rPr lang="en-US" altLang="en-US" sz="2400" dirty="0">
                <a:solidFill>
                  <a:srgbClr val="C00000"/>
                </a:solidFill>
              </a:rPr>
              <a:t>backpropagation</a:t>
            </a:r>
            <a:r>
              <a:rPr lang="en-US" altLang="en-US" sz="2400" dirty="0"/>
              <a:t>) in a way that </a:t>
            </a:r>
            <a:r>
              <a:rPr lang="en-US" altLang="en-US" sz="2400" dirty="0">
                <a:solidFill>
                  <a:srgbClr val="C00000"/>
                </a:solidFill>
              </a:rPr>
              <a:t>minimizes classification error</a:t>
            </a:r>
            <a:r>
              <a:rPr lang="en-US" altLang="en-US" sz="2400" dirty="0"/>
              <a:t>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/>
              <a:t>Therefore, adjusting filter and extracting features is </a:t>
            </a:r>
            <a:r>
              <a:rPr lang="en-US" altLang="en-US" sz="2400" dirty="0">
                <a:solidFill>
                  <a:srgbClr val="C00000"/>
                </a:solidFill>
              </a:rPr>
              <a:t>embedded</a:t>
            </a:r>
            <a:r>
              <a:rPr lang="en-US" altLang="en-US" sz="2400" dirty="0"/>
              <a:t> in training of CNN </a:t>
            </a:r>
            <a:r>
              <a:rPr lang="en-US" altLang="en-US" sz="2400" dirty="0">
                <a:solidFill>
                  <a:srgbClr val="C00000"/>
                </a:solidFill>
              </a:rPr>
              <a:t>replaced manual feature extraction </a:t>
            </a:r>
            <a:r>
              <a:rPr lang="en-US" altLang="en-US" sz="2400" dirty="0"/>
              <a:t>techniques.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FCE65-2D39-220B-903E-C5DFB389592D}"/>
              </a:ext>
            </a:extLst>
          </p:cNvPr>
          <p:cNvSpPr txBox="1"/>
          <p:nvPr/>
        </p:nvSpPr>
        <p:spPr>
          <a:xfrm>
            <a:off x="725185" y="490564"/>
            <a:ext cx="10196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>
                <a:latin typeface="+mj-lt"/>
                <a:ea typeface="+mj-ea"/>
                <a:cs typeface="+mj-cs"/>
              </a:rPr>
              <a:t>Embedded Feature Extraction 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103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843FD8-D5EF-48A8-D40A-15587BFB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35" y="3359673"/>
            <a:ext cx="7438490" cy="3107491"/>
          </a:xfrm>
          <a:prstGeom prst="rect">
            <a:avLst/>
          </a:prstGeom>
        </p:spPr>
      </p:pic>
      <p:sp>
        <p:nvSpPr>
          <p:cNvPr id="14338" name="Title 1">
            <a:extLst>
              <a:ext uri="{FF2B5EF4-FFF2-40B4-BE49-F238E27FC236}">
                <a16:creationId xmlns:a16="http://schemas.microsoft.com/office/drawing/2014/main" id="{809D067C-BBE9-311E-2C0F-3BB3E5F88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98000"/>
            <a:ext cx="10515600" cy="1325563"/>
          </a:xfrm>
        </p:spPr>
        <p:txBody>
          <a:bodyPr/>
          <a:lstStyle/>
          <a:p>
            <a:r>
              <a:rPr lang="en-US" altLang="en-US" sz="4000" dirty="0"/>
              <a:t>Classification by High-level Features</a:t>
            </a:r>
          </a:p>
        </p:txBody>
      </p:sp>
      <p:sp>
        <p:nvSpPr>
          <p:cNvPr id="14340" name="TextBox 6">
            <a:extLst>
              <a:ext uri="{FF2B5EF4-FFF2-40B4-BE49-F238E27FC236}">
                <a16:creationId xmlns:a16="http://schemas.microsoft.com/office/drawing/2014/main" id="{46CE528F-12DA-AE72-144F-674F66FCA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703" y="6488112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Beak, Belly, ..</a:t>
            </a:r>
            <a:endParaRPr lang="en-US" altLang="en-US" sz="1800" dirty="0"/>
          </a:p>
        </p:txBody>
      </p:sp>
      <p:sp>
        <p:nvSpPr>
          <p:cNvPr id="14341" name="TextBox 7">
            <a:extLst>
              <a:ext uri="{FF2B5EF4-FFF2-40B4-BE49-F238E27FC236}">
                <a16:creationId xmlns:a16="http://schemas.microsoft.com/office/drawing/2014/main" id="{D26E05E0-BE43-3650-CDBF-001C6E687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50" y="6472914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Edges, Rounds, .. </a:t>
            </a:r>
            <a:endParaRPr lang="en-US" altLang="en-US" sz="1800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A34BF3C-0209-C7F2-AA9C-EFAF6BDB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887" y="6488668"/>
            <a:ext cx="3767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Structures of Bird, Cat, Dog, ...</a:t>
            </a:r>
            <a:endParaRPr lang="en-US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F9577-073A-B103-2E3D-015F77DA4FAE}"/>
              </a:ext>
            </a:extLst>
          </p:cNvPr>
          <p:cNvSpPr txBox="1"/>
          <p:nvPr/>
        </p:nvSpPr>
        <p:spPr>
          <a:xfrm>
            <a:off x="838200" y="1126050"/>
            <a:ext cx="108024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High-level features </a:t>
            </a:r>
            <a:r>
              <a:rPr lang="en-US" altLang="en-US" sz="2400" dirty="0"/>
              <a:t>can be extracted by applying </a:t>
            </a:r>
            <a:r>
              <a:rPr lang="en-US" altLang="en-US" sz="2400" dirty="0">
                <a:solidFill>
                  <a:srgbClr val="C00000"/>
                </a:solidFill>
              </a:rPr>
              <a:t>multiple convolutional </a:t>
            </a:r>
            <a:r>
              <a:rPr lang="en-US" altLang="en-US" sz="2400" dirty="0"/>
              <a:t>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These high-level features are </a:t>
            </a:r>
            <a:r>
              <a:rPr lang="en-US" altLang="en-US" sz="2400" dirty="0">
                <a:solidFill>
                  <a:srgbClr val="C00000"/>
                </a:solidFill>
              </a:rPr>
              <a:t>combinations</a:t>
            </a:r>
            <a:r>
              <a:rPr lang="en-US" altLang="en-US" sz="2400" dirty="0"/>
              <a:t> of lower-level features and together represent a </a:t>
            </a:r>
            <a:r>
              <a:rPr lang="en-US" altLang="en-US" sz="2400" dirty="0">
                <a:solidFill>
                  <a:srgbClr val="C00000"/>
                </a:solidFill>
              </a:rPr>
              <a:t>class of object</a:t>
            </a: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C00000"/>
                </a:solidFill>
              </a:rPr>
              <a:t>classifier</a:t>
            </a:r>
            <a:r>
              <a:rPr lang="en-US" altLang="en-US" sz="2400" dirty="0"/>
              <a:t> (e.g., a fully connected neural network) can assign a class (label) to these high-level features</a:t>
            </a:r>
          </a:p>
          <a:p>
            <a:endParaRPr lang="en-US" altLang="en-US" sz="24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104021F-B3F9-DEC2-99D3-223C58154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5082" y="3559920"/>
            <a:ext cx="22500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Bird, Cat, Dog, ...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397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F30C97CE-65C2-65EC-FE97-717B91804C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Classification in CNN</a:t>
            </a: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44035" name="TextBox 6">
            <a:extLst>
              <a:ext uri="{FF2B5EF4-FFF2-40B4-BE49-F238E27FC236}">
                <a16:creationId xmlns:a16="http://schemas.microsoft.com/office/drawing/2014/main" id="{92A8CDE7-8016-C6C2-3D34-BFB2B7764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26" y="6273225"/>
            <a:ext cx="39761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accent1"/>
                </a:solidFill>
              </a:rPr>
              <a:t>Detect Different Features of the input image </a:t>
            </a:r>
            <a:r>
              <a:rPr lang="en-US" altLang="en-US" sz="1600" dirty="0">
                <a:solidFill>
                  <a:schemeClr val="accent1"/>
                </a:solidFill>
              </a:rPr>
              <a:t>using convolution layers (filters)</a:t>
            </a:r>
          </a:p>
        </p:txBody>
      </p:sp>
      <p:sp>
        <p:nvSpPr>
          <p:cNvPr id="44036" name="TextBox 7">
            <a:extLst>
              <a:ext uri="{FF2B5EF4-FFF2-40B4-BE49-F238E27FC236}">
                <a16:creationId xmlns:a16="http://schemas.microsoft.com/office/drawing/2014/main" id="{E74F3112-D9EE-8A53-DC1D-F7EC1DC86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214" y="6296172"/>
            <a:ext cx="25082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accent1"/>
                </a:solidFill>
              </a:rPr>
              <a:t>Classify the image base on the features</a:t>
            </a:r>
            <a:endParaRPr lang="en-US" altLang="en-US" sz="1600" dirty="0">
              <a:solidFill>
                <a:schemeClr val="accent1"/>
              </a:solidFill>
            </a:endParaRPr>
          </a:p>
        </p:txBody>
      </p:sp>
      <p:sp>
        <p:nvSpPr>
          <p:cNvPr id="44037" name="TextBox 9">
            <a:extLst>
              <a:ext uri="{FF2B5EF4-FFF2-40B4-BE49-F238E27FC236}">
                <a16:creationId xmlns:a16="http://schemas.microsoft.com/office/drawing/2014/main" id="{F9FC1204-53F1-C7B2-AA90-5C578B61C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480" y="2368201"/>
            <a:ext cx="351162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</a:rPr>
              <a:t>Out put from convolutional layers: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</a:rPr>
              <a:t>High signals on Bird structure by combination of Beak, Wing , Belly, ….</a:t>
            </a:r>
          </a:p>
        </p:txBody>
      </p:sp>
      <p:sp>
        <p:nvSpPr>
          <p:cNvPr id="44038" name="TextBox 10">
            <a:extLst>
              <a:ext uri="{FF2B5EF4-FFF2-40B4-BE49-F238E27FC236}">
                <a16:creationId xmlns:a16="http://schemas.microsoft.com/office/drawing/2014/main" id="{6466230B-0E94-2DBA-092B-67FE8B64C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2660" y="2315133"/>
            <a:ext cx="23094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</a:rPr>
              <a:t>Out put from Fully connected layers: High probability of Bird class</a:t>
            </a:r>
          </a:p>
        </p:txBody>
      </p:sp>
      <p:pic>
        <p:nvPicPr>
          <p:cNvPr id="44039" name="Picture 13">
            <a:extLst>
              <a:ext uri="{FF2B5EF4-FFF2-40B4-BE49-F238E27FC236}">
                <a16:creationId xmlns:a16="http://schemas.microsoft.com/office/drawing/2014/main" id="{FEC0A10B-7C03-E841-DA7B-9B322558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89" y="3053797"/>
            <a:ext cx="5750317" cy="275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4AE7D-038B-DD55-64F8-7B9DCBBD369D}"/>
              </a:ext>
            </a:extLst>
          </p:cNvPr>
          <p:cNvSpPr txBox="1"/>
          <p:nvPr/>
        </p:nvSpPr>
        <p:spPr>
          <a:xfrm>
            <a:off x="924674" y="1006491"/>
            <a:ext cx="95072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High-level features </a:t>
            </a:r>
            <a:r>
              <a:rPr lang="en-US" sz="2000" dirty="0"/>
              <a:t>can be fed as </a:t>
            </a:r>
            <a:r>
              <a:rPr lang="en-US" sz="2000" dirty="0">
                <a:solidFill>
                  <a:srgbClr val="C00000"/>
                </a:solidFill>
              </a:rPr>
              <a:t>input to a classifier </a:t>
            </a:r>
            <a:r>
              <a:rPr lang="en-US" sz="2000" dirty="0"/>
              <a:t>(e.g., Fully connected Feed Forward NN) to classify objects. </a:t>
            </a:r>
            <a:endParaRPr lang="en-US" sz="2000" b="0" i="0" u="none" strike="noStrike" baseline="0" dirty="0">
              <a:latin typeface="ComputerModernRoman"/>
            </a:endParaRPr>
          </a:p>
          <a:p>
            <a:pPr marL="0" indent="0">
              <a:buNone/>
            </a:pPr>
            <a:r>
              <a:rPr lang="en-US" sz="2000" b="0" i="0" u="none" strike="noStrike" baseline="0" dirty="0">
                <a:latin typeface="ComputerModernRoman"/>
              </a:rPr>
              <a:t>Typically, a CNN model consists of convolution layers, for 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ComputerModernRoman"/>
              </a:rPr>
              <a:t>feature extraction</a:t>
            </a:r>
            <a:r>
              <a:rPr lang="en-US" sz="2000" b="0" i="0" u="none" strike="noStrike" baseline="0" dirty="0">
                <a:latin typeface="ComputerModernRoman"/>
              </a:rPr>
              <a:t>, followed by fully connected layers that perform the 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ComputerModernRoman"/>
              </a:rPr>
              <a:t>classification</a:t>
            </a:r>
            <a:r>
              <a:rPr lang="en-US" sz="2000" b="0" i="0" u="none" strike="noStrike" baseline="0" dirty="0">
                <a:latin typeface="ComputerModernRoman"/>
              </a:rPr>
              <a:t> task.</a:t>
            </a:r>
          </a:p>
          <a:p>
            <a:pPr marL="0" indent="0">
              <a:buNone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8DD7B66-C884-EE61-BA83-815EE21ED12E}"/>
              </a:ext>
            </a:extLst>
          </p:cNvPr>
          <p:cNvSpPr/>
          <p:nvPr/>
        </p:nvSpPr>
        <p:spPr>
          <a:xfrm rot="16200000">
            <a:off x="5332075" y="4890639"/>
            <a:ext cx="482885" cy="26404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EDC88-D43C-0564-4C05-1DDC3DA9BF96}"/>
              </a:ext>
            </a:extLst>
          </p:cNvPr>
          <p:cNvSpPr txBox="1"/>
          <p:nvPr/>
        </p:nvSpPr>
        <p:spPr>
          <a:xfrm>
            <a:off x="4457950" y="6443674"/>
            <a:ext cx="18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0C731-8C5A-DFFE-90F5-C2EB8F7E9A14}"/>
              </a:ext>
            </a:extLst>
          </p:cNvPr>
          <p:cNvSpPr txBox="1"/>
          <p:nvPr/>
        </p:nvSpPr>
        <p:spPr>
          <a:xfrm>
            <a:off x="7693488" y="6452311"/>
            <a:ext cx="18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F5343E9-3567-9BA3-889A-4E360E2513C2}"/>
              </a:ext>
            </a:extLst>
          </p:cNvPr>
          <p:cNvSpPr/>
          <p:nvPr/>
        </p:nvSpPr>
        <p:spPr>
          <a:xfrm rot="16200000">
            <a:off x="8355567" y="5260333"/>
            <a:ext cx="482885" cy="18683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1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C3D083A5-5E28-CF22-3DFA-AC78CB220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Classification of Images</a:t>
            </a:r>
          </a:p>
        </p:txBody>
      </p:sp>
      <p:sp>
        <p:nvSpPr>
          <p:cNvPr id="70660" name="TextBox 6">
            <a:extLst>
              <a:ext uri="{FF2B5EF4-FFF2-40B4-BE49-F238E27FC236}">
                <a16:creationId xmlns:a16="http://schemas.microsoft.com/office/drawing/2014/main" id="{DFB1C2FC-C268-5D90-884F-3F3E6A8E9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1718" y="5539928"/>
            <a:ext cx="6079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</a:rPr>
              <a:t>We want to be able to classify an X in handwriting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62F38F6-B472-1506-8FD3-2D107E5D2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87" y="1584856"/>
            <a:ext cx="113738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dirty="0"/>
              <a:t>For </a:t>
            </a:r>
            <a:r>
              <a:rPr lang="en-US" altLang="en-US" sz="2400" dirty="0">
                <a:solidFill>
                  <a:srgbClr val="FF0000"/>
                </a:solidFill>
              </a:rPr>
              <a:t>classification of images </a:t>
            </a: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pixels</a:t>
            </a:r>
            <a:r>
              <a:rPr lang="en-US" altLang="en-US" sz="2400" dirty="0"/>
              <a:t> can be used as </a:t>
            </a:r>
            <a:r>
              <a:rPr lang="en-US" altLang="en-US" sz="2400" dirty="0">
                <a:solidFill>
                  <a:srgbClr val="FF0000"/>
                </a:solidFill>
              </a:rPr>
              <a:t>inputs</a:t>
            </a:r>
            <a:r>
              <a:rPr lang="en-US" alt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9CEB4-A66A-05D3-C1BC-A5DCEB5B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837" y="2673703"/>
            <a:ext cx="5073451" cy="2646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1DEE52-A623-BBCA-E410-B9750762A17C}"/>
              </a:ext>
            </a:extLst>
          </p:cNvPr>
          <p:cNvSpPr txBox="1"/>
          <p:nvPr/>
        </p:nvSpPr>
        <p:spPr>
          <a:xfrm>
            <a:off x="8987335" y="3376698"/>
            <a:ext cx="2112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98% X         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A47EC-12C8-F905-AE4B-5C6980E5F3EA}"/>
              </a:ext>
            </a:extLst>
          </p:cNvPr>
          <p:cNvSpPr txBox="1"/>
          <p:nvPr/>
        </p:nvSpPr>
        <p:spPr>
          <a:xfrm>
            <a:off x="8987334" y="3666663"/>
            <a:ext cx="18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1%   Y        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6A565-6024-263B-91F8-7AD3678A89A4}"/>
              </a:ext>
            </a:extLst>
          </p:cNvPr>
          <p:cNvSpPr txBox="1"/>
          <p:nvPr/>
        </p:nvSpPr>
        <p:spPr>
          <a:xfrm>
            <a:off x="8987333" y="3980086"/>
            <a:ext cx="18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…              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5E75C-815E-9768-EF94-E97955F8C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92" y="2673703"/>
            <a:ext cx="2232345" cy="28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97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2591D076-A403-3FA4-477E-C7E241F20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083" y="0"/>
            <a:ext cx="7886700" cy="1325563"/>
          </a:xfrm>
        </p:spPr>
        <p:txBody>
          <a:bodyPr/>
          <a:lstStyle/>
          <a:p>
            <a:r>
              <a:rPr lang="en-US" altLang="zh-TW" sz="4000" dirty="0"/>
              <a:t>Flattening</a:t>
            </a:r>
            <a:endParaRPr lang="zh-TW" altLang="en-US" sz="4000" dirty="0"/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1807DF91-0A7D-8EC5-BEAC-2BFFACC79DDC}"/>
              </a:ext>
            </a:extLst>
          </p:cNvPr>
          <p:cNvSpPr/>
          <p:nvPr/>
        </p:nvSpPr>
        <p:spPr>
          <a:xfrm>
            <a:off x="8135245" y="4083328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pic>
        <p:nvPicPr>
          <p:cNvPr id="48161" name="圖片 29">
            <a:extLst>
              <a:ext uri="{FF2B5EF4-FFF2-40B4-BE49-F238E27FC236}">
                <a16:creationId xmlns:a16="http://schemas.microsoft.com/office/drawing/2014/main" id="{BB8806B5-290F-2DDD-3DDD-17087A6D5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8749606" y="3616603"/>
            <a:ext cx="2210711" cy="170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669AAA-AA5F-DB2A-ACEF-234F7DE0F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71" y="2297964"/>
            <a:ext cx="2983230" cy="4171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EE60E-4FE5-F81C-40E5-08FCA08282D1}"/>
              </a:ext>
            </a:extLst>
          </p:cNvPr>
          <p:cNvSpPr txBox="1"/>
          <p:nvPr/>
        </p:nvSpPr>
        <p:spPr>
          <a:xfrm>
            <a:off x="488186" y="1215013"/>
            <a:ext cx="122620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Flattening converts </a:t>
            </a:r>
            <a:r>
              <a:rPr lang="en-US" sz="2400" dirty="0">
                <a:solidFill>
                  <a:srgbClr val="C00000"/>
                </a:solidFill>
              </a:rPr>
              <a:t>last convolutional </a:t>
            </a:r>
            <a:r>
              <a:rPr lang="en-US" sz="2400" dirty="0"/>
              <a:t>layer into </a:t>
            </a:r>
            <a:r>
              <a:rPr lang="en-US" sz="2400" dirty="0">
                <a:solidFill>
                  <a:srgbClr val="C00000"/>
                </a:solidFill>
              </a:rPr>
              <a:t>1-dimentional</a:t>
            </a:r>
            <a:r>
              <a:rPr lang="en-US" sz="2400" dirty="0"/>
              <a:t> array</a:t>
            </a:r>
          </a:p>
          <a:p>
            <a:r>
              <a:rPr lang="en-US" sz="2400" dirty="0">
                <a:solidFill>
                  <a:srgbClr val="C00000"/>
                </a:solidFill>
              </a:rPr>
              <a:t>1-dimentional</a:t>
            </a:r>
            <a:r>
              <a:rPr lang="en-US" sz="2400" dirty="0"/>
              <a:t> array is fed to a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(e.g., fully connected network) as </a:t>
            </a:r>
            <a:r>
              <a:rPr lang="en-US" sz="2400" dirty="0">
                <a:solidFill>
                  <a:srgbClr val="C00000"/>
                </a:solidFill>
              </a:rPr>
              <a:t>input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4D269-D62B-898A-82BD-91409C409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6" y="5040591"/>
            <a:ext cx="4792295" cy="1639949"/>
          </a:xfrm>
          <a:prstGeom prst="rect">
            <a:avLst/>
          </a:prstGeom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2D7F6AA3-724B-482E-F754-B9F605AFA2E5}"/>
              </a:ext>
            </a:extLst>
          </p:cNvPr>
          <p:cNvSpPr/>
          <p:nvPr/>
        </p:nvSpPr>
        <p:spPr>
          <a:xfrm>
            <a:off x="3113070" y="4171308"/>
            <a:ext cx="1618657" cy="1325366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F76A5-0035-BAAD-A9CE-58DB9B6BD46C}"/>
              </a:ext>
            </a:extLst>
          </p:cNvPr>
          <p:cNvSpPr txBox="1"/>
          <p:nvPr/>
        </p:nvSpPr>
        <p:spPr>
          <a:xfrm>
            <a:off x="4501000" y="2987442"/>
            <a:ext cx="2352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Feature maps in the last convolutional layer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701B2-30CB-F744-53D0-29771647B018}"/>
              </a:ext>
            </a:extLst>
          </p:cNvPr>
          <p:cNvSpPr txBox="1"/>
          <p:nvPr/>
        </p:nvSpPr>
        <p:spPr>
          <a:xfrm>
            <a:off x="8466544" y="5328772"/>
            <a:ext cx="2630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Fully Connected Feedforward Network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A456-C2D3-28CA-B440-51077BE65A5D}"/>
              </a:ext>
            </a:extLst>
          </p:cNvPr>
          <p:cNvSpPr txBox="1"/>
          <p:nvPr/>
        </p:nvSpPr>
        <p:spPr>
          <a:xfrm>
            <a:off x="11017465" y="4100409"/>
            <a:ext cx="1110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rgbClr val="C00000"/>
                </a:solidFill>
              </a:rPr>
              <a:t>Class of Object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32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B1B3B179-1E52-39FC-40F4-1916E3ACE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6449" y="336104"/>
            <a:ext cx="7886700" cy="1325563"/>
          </a:xfrm>
        </p:spPr>
        <p:txBody>
          <a:bodyPr/>
          <a:lstStyle/>
          <a:p>
            <a:r>
              <a:rPr lang="en-US" altLang="zh-TW" sz="4000" dirty="0"/>
              <a:t>Pooling</a:t>
            </a:r>
            <a:endParaRPr lang="zh-TW" altLang="en-US" sz="4000" dirty="0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5DD31B8D-CC69-A4EC-D3B2-E9BD045FA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6449" y="1641475"/>
            <a:ext cx="1109608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Pooling is </a:t>
            </a:r>
            <a:r>
              <a:rPr lang="en-US" altLang="zh-TW" dirty="0">
                <a:solidFill>
                  <a:srgbClr val="C00000"/>
                </a:solidFill>
              </a:rPr>
              <a:t>down sampling  </a:t>
            </a:r>
            <a:r>
              <a:rPr lang="en-US" altLang="zh-TW" dirty="0"/>
              <a:t>pixels which doesn't change the object</a:t>
            </a:r>
          </a:p>
          <a:p>
            <a:r>
              <a:rPr lang="en-US" dirty="0"/>
              <a:t>Pooling layers are used to </a:t>
            </a:r>
            <a:r>
              <a:rPr lang="en-US" dirty="0">
                <a:solidFill>
                  <a:srgbClr val="C00000"/>
                </a:solidFill>
              </a:rPr>
              <a:t>reduce the dimensions </a:t>
            </a:r>
            <a:r>
              <a:rPr lang="en-US" dirty="0"/>
              <a:t>of the feature maps. Thus, it reduces the number of </a:t>
            </a:r>
            <a:r>
              <a:rPr lang="en-US" dirty="0">
                <a:solidFill>
                  <a:srgbClr val="C00000"/>
                </a:solidFill>
              </a:rPr>
              <a:t>parameters</a:t>
            </a:r>
            <a:r>
              <a:rPr lang="en-US" dirty="0"/>
              <a:t> and the cost of computation in the network.</a:t>
            </a:r>
          </a:p>
          <a:p>
            <a:r>
              <a:rPr lang="en-US" dirty="0"/>
              <a:t>Pooling</a:t>
            </a:r>
            <a:r>
              <a:rPr lang="en-US" altLang="en-US" dirty="0"/>
              <a:t> also avoid </a:t>
            </a:r>
            <a:r>
              <a:rPr lang="en-US" altLang="en-US" dirty="0">
                <a:solidFill>
                  <a:srgbClr val="C00000"/>
                </a:solidFill>
              </a:rPr>
              <a:t>overfitting</a:t>
            </a:r>
            <a:r>
              <a:rPr lang="en-US" altLang="en-US" dirty="0"/>
              <a:t> to noisy data by summarizing inputs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F0065975-7569-69EB-C9AC-58FADA61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626" y="4232274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E2D6C7FE-D459-C589-BA65-00B7147BC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189" y="47418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1B7CD685-EAE4-6457-6EF7-C46EB2740950}"/>
              </a:ext>
            </a:extLst>
          </p:cNvPr>
          <p:cNvSpPr/>
          <p:nvPr/>
        </p:nvSpPr>
        <p:spPr>
          <a:xfrm>
            <a:off x="7743326" y="49355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5D38460D-0F1A-6FCB-DA48-4C9DA8F10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6964" y="5732462"/>
            <a:ext cx="20764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Down Sampling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931FEBE3-F30F-EBC1-E8D3-535F31895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457" y="5550346"/>
            <a:ext cx="242982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en-US" altLang="zh-TW" sz="2800" dirty="0"/>
              <a:t>Larger bird image</a:t>
            </a:r>
            <a:endParaRPr lang="zh-TW" altLang="en-US" sz="2800" dirty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800" dirty="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BFCB3E74-C758-5E72-26D8-C303C65B6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3876" y="5998700"/>
            <a:ext cx="2588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Smaller bird image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269E5EF-3812-C8A0-489B-E5070644AC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Pooling</a:t>
            </a:r>
          </a:p>
        </p:txBody>
      </p:sp>
      <p:pic>
        <p:nvPicPr>
          <p:cNvPr id="30723" name="Content Placeholder 4" descr="A diagram of a pool&#10;&#10;Description automatically generated">
            <a:extLst>
              <a:ext uri="{FF2B5EF4-FFF2-40B4-BE49-F238E27FC236}">
                <a16:creationId xmlns:a16="http://schemas.microsoft.com/office/drawing/2014/main" id="{C40CB14B-7EF3-DE0D-0C6D-AF4DD8A3FA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1687" y="2543639"/>
            <a:ext cx="5978097" cy="423572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1FFFB-A347-C79C-E808-9355FC5D500B}"/>
              </a:ext>
            </a:extLst>
          </p:cNvPr>
          <p:cNvSpPr txBox="1"/>
          <p:nvPr/>
        </p:nvSpPr>
        <p:spPr>
          <a:xfrm>
            <a:off x="1017142" y="1417639"/>
            <a:ext cx="102638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pooling operation </a:t>
            </a:r>
            <a:r>
              <a:rPr lang="en-US" sz="2400" dirty="0">
                <a:solidFill>
                  <a:srgbClr val="C00000"/>
                </a:solidFill>
              </a:rPr>
              <a:t>summarizing</a:t>
            </a:r>
            <a:r>
              <a:rPr lang="en-US" sz="2400" dirty="0"/>
              <a:t> the features lying within the </a:t>
            </a:r>
            <a:r>
              <a:rPr lang="en-US" sz="2400" dirty="0">
                <a:solidFill>
                  <a:srgbClr val="C00000"/>
                </a:solidFill>
              </a:rPr>
              <a:t>region</a:t>
            </a:r>
            <a:r>
              <a:rPr lang="en-US" sz="2400" dirty="0"/>
              <a:t> covered by the filter. 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Max pooling </a:t>
            </a:r>
            <a:r>
              <a:rPr lang="en-US" altLang="en-US" sz="2400" dirty="0"/>
              <a:t>calculates the </a:t>
            </a:r>
            <a:r>
              <a:rPr lang="en-US" altLang="en-US" sz="2400" dirty="0">
                <a:solidFill>
                  <a:srgbClr val="C00000"/>
                </a:solidFill>
              </a:rPr>
              <a:t>maximum output </a:t>
            </a:r>
            <a:r>
              <a:rPr lang="en-US" altLang="en-US" sz="2400" dirty="0"/>
              <a:t>and </a:t>
            </a:r>
            <a:r>
              <a:rPr lang="en-US" altLang="en-US" sz="2400" dirty="0">
                <a:solidFill>
                  <a:srgbClr val="C00000"/>
                </a:solidFill>
              </a:rPr>
              <a:t>average pooling </a:t>
            </a:r>
            <a:r>
              <a:rPr lang="en-US" altLang="en-US" sz="2400" dirty="0"/>
              <a:t>calculates </a:t>
            </a:r>
            <a:r>
              <a:rPr lang="en-US" altLang="en-US" sz="2400" dirty="0">
                <a:solidFill>
                  <a:srgbClr val="C00000"/>
                </a:solidFill>
              </a:rPr>
              <a:t>average output </a:t>
            </a:r>
            <a:r>
              <a:rPr lang="en-US" altLang="en-US" sz="2400" dirty="0"/>
              <a:t>within a defined neighborhood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A8BA5-1610-1140-4B46-EAA6B497A2EA}"/>
              </a:ext>
            </a:extLst>
          </p:cNvPr>
          <p:cNvSpPr txBox="1"/>
          <p:nvPr/>
        </p:nvSpPr>
        <p:spPr>
          <a:xfrm>
            <a:off x="274833" y="6031479"/>
            <a:ext cx="7687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Most popular type is </a:t>
            </a:r>
            <a:r>
              <a:rPr lang="en-US" i="1" dirty="0"/>
              <a:t>max</a:t>
            </a:r>
            <a:r>
              <a:rPr lang="en-US" dirty="0"/>
              <a:t> pooling since it better </a:t>
            </a:r>
            <a:r>
              <a:rPr lang="en-US" dirty="0">
                <a:solidFill>
                  <a:srgbClr val="C00000"/>
                </a:solidFill>
              </a:rPr>
              <a:t>preserves detection of a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Usually a 2 x 2 filter with a stride of 2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16FEEB94-D7F9-2894-78DC-76024C955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2824" y="-140134"/>
            <a:ext cx="10515600" cy="1325563"/>
          </a:xfrm>
        </p:spPr>
        <p:txBody>
          <a:bodyPr/>
          <a:lstStyle/>
          <a:p>
            <a:r>
              <a:rPr lang="en-US" altLang="en-US" sz="4000" dirty="0"/>
              <a:t>Translation Invariance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0F554446-F7F9-56BE-6630-756DF7A332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3002" y="1167623"/>
            <a:ext cx="11213387" cy="4351338"/>
          </a:xfrm>
        </p:spPr>
        <p:txBody>
          <a:bodyPr/>
          <a:lstStyle/>
          <a:p>
            <a:r>
              <a:rPr lang="en-US" altLang="en-US" sz="2400" dirty="0"/>
              <a:t>Pooling adds </a:t>
            </a:r>
            <a:r>
              <a:rPr lang="en-US" altLang="en-US" sz="2400" dirty="0">
                <a:solidFill>
                  <a:srgbClr val="C00000"/>
                </a:solidFill>
              </a:rPr>
              <a:t>some</a:t>
            </a:r>
            <a:r>
              <a:rPr lang="en-US" altLang="en-US" sz="2400" dirty="0"/>
              <a:t> translation invariance.  </a:t>
            </a:r>
          </a:p>
          <a:p>
            <a:r>
              <a:rPr lang="en-US" altLang="en-US" sz="2400" dirty="0"/>
              <a:t>Translation invariance refers to a situation where a </a:t>
            </a:r>
            <a:r>
              <a:rPr lang="en-US" altLang="en-US" sz="2400" dirty="0">
                <a:solidFill>
                  <a:srgbClr val="C00000"/>
                </a:solidFill>
              </a:rPr>
              <a:t>change in position </a:t>
            </a:r>
            <a:r>
              <a:rPr lang="en-US" altLang="en-US" sz="2400" dirty="0"/>
              <a:t>of an object does </a:t>
            </a:r>
            <a:r>
              <a:rPr lang="en-US" altLang="en-US" sz="2400" dirty="0">
                <a:solidFill>
                  <a:srgbClr val="C00000"/>
                </a:solidFill>
              </a:rPr>
              <a:t>not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significantly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affect</a:t>
            </a:r>
            <a:r>
              <a:rPr lang="en-US" altLang="en-US" sz="2400" dirty="0"/>
              <a:t> the nature of the output. This makes the model more robust to variations in the position of the features in the input image</a:t>
            </a:r>
          </a:p>
          <a:p>
            <a:r>
              <a:rPr lang="en-US" altLang="en-US" sz="2000" dirty="0"/>
              <a:t>E.g., A beak is still a beak regardless of whether it appears in the top half or the bottom half of the image</a:t>
            </a: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55829E9E-AD2D-54F3-5465-7DC6EE23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74" y="3124200"/>
            <a:ext cx="666115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8">
            <a:extLst>
              <a:ext uri="{FF2B5EF4-FFF2-40B4-BE49-F238E27FC236}">
                <a16:creationId xmlns:a16="http://schemas.microsoft.com/office/drawing/2014/main" id="{CFA85306-4147-1D5E-581E-FE29A8C90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674" y="4905375"/>
            <a:ext cx="62230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4865653B-4CAE-A599-3AD8-2F5F58A8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02" y="5045164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BA50FEAC-D814-E468-570B-5C6049E7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25" y="3343292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1">
            <a:extLst>
              <a:ext uri="{FF2B5EF4-FFF2-40B4-BE49-F238E27FC236}">
                <a16:creationId xmlns:a16="http://schemas.microsoft.com/office/drawing/2014/main" id="{9CBEB027-7347-466F-1844-3BCAF74AD009}"/>
              </a:ext>
            </a:extLst>
          </p:cNvPr>
          <p:cNvSpPr/>
          <p:nvPr/>
        </p:nvSpPr>
        <p:spPr>
          <a:xfrm>
            <a:off x="1400511" y="3394093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" name="矩形 12">
            <a:extLst>
              <a:ext uri="{FF2B5EF4-FFF2-40B4-BE49-F238E27FC236}">
                <a16:creationId xmlns:a16="http://schemas.microsoft.com/office/drawing/2014/main" id="{C07B0043-DF9F-F3CC-4BC2-8909ADC54695}"/>
              </a:ext>
            </a:extLst>
          </p:cNvPr>
          <p:cNvSpPr/>
          <p:nvPr/>
        </p:nvSpPr>
        <p:spPr>
          <a:xfrm>
            <a:off x="1867238" y="5562690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EACC6-B655-0BB1-14ED-2481C20238D6}"/>
              </a:ext>
            </a:extLst>
          </p:cNvPr>
          <p:cNvSpPr txBox="1"/>
          <p:nvPr/>
        </p:nvSpPr>
        <p:spPr>
          <a:xfrm>
            <a:off x="9176451" y="6510893"/>
            <a:ext cx="1906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00000"/>
                </a:solidFill>
              </a:rPr>
              <a:t>2x2 Max Pooling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3E759C77-18A9-D931-C0C7-96030FCA5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Translation Invariance - Drawback</a:t>
            </a:r>
            <a:endParaRPr lang="en-US" altLang="en-US" dirty="0"/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64CD5412-DF7E-565E-A974-B7A6E723F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The major issue with max pooling is that sometimes the network fails to learn the </a:t>
            </a:r>
            <a:r>
              <a:rPr lang="en-US" altLang="en-US" sz="2400" dirty="0">
                <a:solidFill>
                  <a:srgbClr val="C00000"/>
                </a:solidFill>
              </a:rPr>
              <a:t>spatial relation </a:t>
            </a:r>
            <a:r>
              <a:rPr lang="en-US" altLang="en-US" sz="2400" dirty="0"/>
              <a:t>between different features, and thus will give a </a:t>
            </a:r>
            <a:r>
              <a:rPr lang="en-US" altLang="en-US" sz="2400" dirty="0">
                <a:solidFill>
                  <a:srgbClr val="FF0000"/>
                </a:solidFill>
              </a:rPr>
              <a:t>false positive </a:t>
            </a:r>
            <a:r>
              <a:rPr lang="en-US" altLang="en-US" sz="2400" dirty="0"/>
              <a:t>if all features are present in the wrong position with respect to one another.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E7BDE7AB-2236-8CAA-85E9-8A5021D8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3614739"/>
            <a:ext cx="485775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4621B9-3AA2-52BD-D674-C90D7737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558" y="3550449"/>
            <a:ext cx="8170898" cy="3307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7833CD-FCB6-3EE9-EFEB-E318A6021DF1}"/>
              </a:ext>
            </a:extLst>
          </p:cNvPr>
          <p:cNvSpPr txBox="1"/>
          <p:nvPr/>
        </p:nvSpPr>
        <p:spPr>
          <a:xfrm>
            <a:off x="1298824" y="263288"/>
            <a:ext cx="8626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Typical CNN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D56D-A8C7-1F96-9B22-F62EA0FFC3E8}"/>
              </a:ext>
            </a:extLst>
          </p:cNvPr>
          <p:cNvSpPr txBox="1"/>
          <p:nvPr/>
        </p:nvSpPr>
        <p:spPr>
          <a:xfrm>
            <a:off x="1385727" y="1006503"/>
            <a:ext cx="987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dirty="0"/>
              <a:t>First Stage</a:t>
            </a:r>
            <a:r>
              <a:rPr lang="en-US" altLang="zh-TW" sz="2000" dirty="0"/>
              <a:t>: </a:t>
            </a:r>
            <a:r>
              <a:rPr lang="en-US" altLang="zh-TW" sz="2000" dirty="0">
                <a:solidFill>
                  <a:srgbClr val="C00000"/>
                </a:solidFill>
              </a:rPr>
              <a:t>Pooling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C00000"/>
                </a:solidFill>
              </a:rPr>
              <a:t>convolutions</a:t>
            </a:r>
            <a:r>
              <a:rPr lang="en-US" altLang="zh-TW" sz="2000" dirty="0"/>
              <a:t> can </a:t>
            </a:r>
            <a:r>
              <a:rPr lang="en-US" altLang="zh-TW" sz="2000" dirty="0">
                <a:solidFill>
                  <a:srgbClr val="C00000"/>
                </a:solidFill>
              </a:rPr>
              <a:t>repeat</a:t>
            </a:r>
            <a:r>
              <a:rPr lang="en-US" altLang="zh-TW" sz="2000" dirty="0"/>
              <a:t> inside CNNs: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/>
              <a:t>Various </a:t>
            </a:r>
            <a:r>
              <a:rPr lang="en-US" altLang="zh-TW" sz="2000" dirty="0">
                <a:solidFill>
                  <a:srgbClr val="C00000"/>
                </a:solidFill>
              </a:rPr>
              <a:t>filters</a:t>
            </a:r>
            <a:r>
              <a:rPr lang="en-US" altLang="zh-TW" sz="2000" dirty="0"/>
              <a:t> (convolutions) </a:t>
            </a:r>
            <a:r>
              <a:rPr lang="en-US" altLang="zh-TW" sz="2000" dirty="0">
                <a:solidFill>
                  <a:srgbClr val="C00000"/>
                </a:solidFill>
              </a:rPr>
              <a:t>detect</a:t>
            </a:r>
            <a:r>
              <a:rPr lang="en-US" altLang="zh-TW" sz="2000" dirty="0"/>
              <a:t> Various features (in different levels)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C00000"/>
                </a:solidFill>
              </a:rPr>
              <a:t>Activation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function</a:t>
            </a:r>
            <a:r>
              <a:rPr lang="en-US" altLang="zh-TW" sz="2000" dirty="0"/>
              <a:t> (mostly </a:t>
            </a:r>
            <a:r>
              <a:rPr lang="en-US" altLang="zh-TW" sz="2000" dirty="0" err="1"/>
              <a:t>ReLU</a:t>
            </a:r>
            <a:r>
              <a:rPr lang="en-US" altLang="zh-TW" sz="2000" dirty="0"/>
              <a:t>) is used to deactivate non-pattern nodes (negative values) also to provide non-linearity 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Pooling applies to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reduce dimensions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and add some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translation invariance</a:t>
            </a:r>
          </a:p>
          <a:p>
            <a:pPr marL="342900" indent="284163" eaLnBrk="1" hangingPunct="1">
              <a:spcBef>
                <a:spcPct val="0"/>
              </a:spcBef>
              <a:buClrTx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342900" indent="-342900" eaLnBrk="1" hangingPunct="1">
              <a:spcBef>
                <a:spcPct val="0"/>
              </a:spcBef>
              <a:buClrTx/>
            </a:pPr>
            <a:r>
              <a:rPr lang="en-US" sz="2000" b="1" dirty="0">
                <a:solidFill>
                  <a:srgbClr val="222222"/>
                </a:solidFill>
                <a:latin typeface="Calibri (Body)"/>
              </a:rPr>
              <a:t>Second Stage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: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Classification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Outputs of last convolutional layer is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flattened</a:t>
            </a:r>
            <a:endParaRPr lang="en-US" sz="2000" dirty="0">
              <a:solidFill>
                <a:srgbClr val="C00000"/>
              </a:solidFill>
              <a:latin typeface="Calibri (Body)"/>
            </a:endParaRPr>
          </a:p>
          <a:p>
            <a:pPr marL="342900" indent="284163" eaLnBrk="1" hangingPunct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F</a:t>
            </a:r>
            <a:r>
              <a:rPr lang="en-US" sz="2000" dirty="0">
                <a:solidFill>
                  <a:srgbClr val="C00000"/>
                </a:solidFill>
                <a:latin typeface="Calibri (Body)"/>
              </a:rPr>
              <a:t>ully connected 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layers handles </a:t>
            </a:r>
            <a:r>
              <a:rPr lang="en-US" sz="2000" dirty="0">
                <a:latin typeface="Calibri (Body)"/>
              </a:rPr>
              <a:t>classification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 process</a:t>
            </a:r>
          </a:p>
          <a:p>
            <a:pPr eaLnBrk="1" hangingPunct="1">
              <a:spcBef>
                <a:spcPct val="0"/>
              </a:spcBef>
              <a:buClrTx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76519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Shape 697">
            <a:extLst>
              <a:ext uri="{FF2B5EF4-FFF2-40B4-BE49-F238E27FC236}">
                <a16:creationId xmlns:a16="http://schemas.microsoft.com/office/drawing/2014/main" id="{8E88B11B-A47E-6B14-D09C-FD288C0ACDA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1"/>
            <a:ext cx="9144000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Shape 699" descr="mazda3.JPG">
            <a:extLst>
              <a:ext uri="{FF2B5EF4-FFF2-40B4-BE49-F238E27FC236}">
                <a16:creationId xmlns:a16="http://schemas.microsoft.com/office/drawing/2014/main" id="{E365A111-15E7-0FF4-3565-75C76EB36E9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r="4065"/>
          <a:stretch>
            <a:fillRect/>
          </a:stretch>
        </p:blipFill>
        <p:spPr bwMode="auto">
          <a:xfrm>
            <a:off x="1566864" y="2944814"/>
            <a:ext cx="2192337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1D291-8169-BB19-BE2B-C06C839A71A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  <a:ea typeface="+mj-ea"/>
              </a:rPr>
              <a:t>Typical CNN Architecture - Example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CD01F904-EB66-D04B-08C4-A40FC5757B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Parameters in CNN</a:t>
            </a:r>
          </a:p>
        </p:txBody>
      </p:sp>
      <p:pic>
        <p:nvPicPr>
          <p:cNvPr id="51203" name="Content Placeholder 4">
            <a:extLst>
              <a:ext uri="{FF2B5EF4-FFF2-40B4-BE49-F238E27FC236}">
                <a16:creationId xmlns:a16="http://schemas.microsoft.com/office/drawing/2014/main" id="{7F930E06-75FF-6FB0-8FA9-614E40D634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835151"/>
            <a:ext cx="8229600" cy="4060825"/>
          </a:xfrm>
        </p:spPr>
      </p:pic>
      <p:sp>
        <p:nvSpPr>
          <p:cNvPr id="6" name="文字方塊 59">
            <a:extLst>
              <a:ext uri="{FF2B5EF4-FFF2-40B4-BE49-F238E27FC236}">
                <a16:creationId xmlns:a16="http://schemas.microsoft.com/office/drawing/2014/main" id="{F82318E2-993E-9B5A-E3A2-C8113D588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1" y="6142039"/>
            <a:ext cx="2646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1: black/white, 3: RGB</a:t>
            </a:r>
            <a:endParaRPr lang="zh-TW" altLang="en-US" sz="1400">
              <a:solidFill>
                <a:srgbClr val="00B0F0"/>
              </a:solidFill>
            </a:endParaRPr>
          </a:p>
        </p:txBody>
      </p:sp>
      <p:sp>
        <p:nvSpPr>
          <p:cNvPr id="7" name="文字方塊 60">
            <a:extLst>
              <a:ext uri="{FF2B5EF4-FFF2-40B4-BE49-F238E27FC236}">
                <a16:creationId xmlns:a16="http://schemas.microsoft.com/office/drawing/2014/main" id="{CADF2F9D-11CF-98F6-71F4-AF8D7A62B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6099176"/>
            <a:ext cx="202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28 x 28 pixels</a:t>
            </a: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8" name="直線接點 84">
            <a:extLst>
              <a:ext uri="{FF2B5EF4-FFF2-40B4-BE49-F238E27FC236}">
                <a16:creationId xmlns:a16="http://schemas.microsoft.com/office/drawing/2014/main" id="{18B24279-1359-B947-43A0-A6AA9BBC5B62}"/>
              </a:ext>
            </a:extLst>
          </p:cNvPr>
          <p:cNvCxnSpPr>
            <a:cxnSpLocks/>
          </p:cNvCxnSpPr>
          <p:nvPr/>
        </p:nvCxnSpPr>
        <p:spPr>
          <a:xfrm>
            <a:off x="2971800" y="5715001"/>
            <a:ext cx="914400" cy="47307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6">
            <a:extLst>
              <a:ext uri="{FF2B5EF4-FFF2-40B4-BE49-F238E27FC236}">
                <a16:creationId xmlns:a16="http://schemas.microsoft.com/office/drawing/2014/main" id="{64D1B385-B539-A8CC-89EB-DDDB4FAFD036}"/>
              </a:ext>
            </a:extLst>
          </p:cNvPr>
          <p:cNvCxnSpPr>
            <a:cxnSpLocks/>
          </p:cNvCxnSpPr>
          <p:nvPr/>
        </p:nvCxnSpPr>
        <p:spPr>
          <a:xfrm flipH="1">
            <a:off x="2438400" y="5715001"/>
            <a:ext cx="76200" cy="4794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84">
            <a:extLst>
              <a:ext uri="{FF2B5EF4-FFF2-40B4-BE49-F238E27FC236}">
                <a16:creationId xmlns:a16="http://schemas.microsoft.com/office/drawing/2014/main" id="{B983783D-52E4-D867-4DD4-0FD08F1EA9F6}"/>
              </a:ext>
            </a:extLst>
          </p:cNvPr>
          <p:cNvCxnSpPr>
            <a:cxnSpLocks/>
          </p:cNvCxnSpPr>
          <p:nvPr/>
        </p:nvCxnSpPr>
        <p:spPr>
          <a:xfrm>
            <a:off x="4762501" y="5416551"/>
            <a:ext cx="1770063" cy="7334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59">
            <a:extLst>
              <a:ext uri="{FF2B5EF4-FFF2-40B4-BE49-F238E27FC236}">
                <a16:creationId xmlns:a16="http://schemas.microsoft.com/office/drawing/2014/main" id="{FFE39D47-36D7-6F75-54F2-09F1E331D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8" y="6149976"/>
            <a:ext cx="348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n1: number of filters in Conv_1</a:t>
            </a:r>
            <a:endParaRPr lang="zh-TW" altLang="en-US" sz="1400">
              <a:solidFill>
                <a:srgbClr val="00B0F0"/>
              </a:solidFill>
            </a:endParaRPr>
          </a:p>
        </p:txBody>
      </p:sp>
      <p:sp>
        <p:nvSpPr>
          <p:cNvPr id="18" name="文字方塊 59">
            <a:extLst>
              <a:ext uri="{FF2B5EF4-FFF2-40B4-BE49-F238E27FC236}">
                <a16:creationId xmlns:a16="http://schemas.microsoft.com/office/drawing/2014/main" id="{A31CE821-41BB-04B0-166D-462735D0F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865314"/>
            <a:ext cx="3484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a filter (kernel) of 5*5</a:t>
            </a: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19" name="直線接點 84">
            <a:extLst>
              <a:ext uri="{FF2B5EF4-FFF2-40B4-BE49-F238E27FC236}">
                <a16:creationId xmlns:a16="http://schemas.microsoft.com/office/drawing/2014/main" id="{6F3E525F-8C75-22A0-8F8B-40ACA2527AFD}"/>
              </a:ext>
            </a:extLst>
          </p:cNvPr>
          <p:cNvCxnSpPr>
            <a:cxnSpLocks/>
          </p:cNvCxnSpPr>
          <p:nvPr/>
        </p:nvCxnSpPr>
        <p:spPr>
          <a:xfrm flipH="1" flipV="1">
            <a:off x="2476500" y="2143125"/>
            <a:ext cx="266700" cy="8382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59">
            <a:extLst>
              <a:ext uri="{FF2B5EF4-FFF2-40B4-BE49-F238E27FC236}">
                <a16:creationId xmlns:a16="http://schemas.microsoft.com/office/drawing/2014/main" id="{3C760676-E261-80A0-AA7D-662C3BAF6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4" y="1895476"/>
            <a:ext cx="20843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Each 2*2 is represented by one (sampling)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22" name="直線接點 84">
            <a:extLst>
              <a:ext uri="{FF2B5EF4-FFF2-40B4-BE49-F238E27FC236}">
                <a16:creationId xmlns:a16="http://schemas.microsoft.com/office/drawing/2014/main" id="{4930AAEC-1774-6DB7-B1E5-9BB766119632}"/>
              </a:ext>
            </a:extLst>
          </p:cNvPr>
          <p:cNvCxnSpPr>
            <a:cxnSpLocks/>
          </p:cNvCxnSpPr>
          <p:nvPr/>
        </p:nvCxnSpPr>
        <p:spPr>
          <a:xfrm flipV="1">
            <a:off x="4695826" y="2465389"/>
            <a:ext cx="409575" cy="76993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59">
            <a:extLst>
              <a:ext uri="{FF2B5EF4-FFF2-40B4-BE49-F238E27FC236}">
                <a16:creationId xmlns:a16="http://schemas.microsoft.com/office/drawing/2014/main" id="{521AC479-5DB3-35FD-D59E-324C9C069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0251" y="6167439"/>
            <a:ext cx="2646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4*4*n2 neurons</a:t>
            </a: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26" name="直線接點 84">
            <a:extLst>
              <a:ext uri="{FF2B5EF4-FFF2-40B4-BE49-F238E27FC236}">
                <a16:creationId xmlns:a16="http://schemas.microsoft.com/office/drawing/2014/main" id="{E41BCE9D-696A-E45B-6BB8-6D00540D40D8}"/>
              </a:ext>
            </a:extLst>
          </p:cNvPr>
          <p:cNvCxnSpPr>
            <a:cxnSpLocks/>
          </p:cNvCxnSpPr>
          <p:nvPr/>
        </p:nvCxnSpPr>
        <p:spPr>
          <a:xfrm>
            <a:off x="9026525" y="5822951"/>
            <a:ext cx="0" cy="43021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84">
            <a:extLst>
              <a:ext uri="{FF2B5EF4-FFF2-40B4-BE49-F238E27FC236}">
                <a16:creationId xmlns:a16="http://schemas.microsoft.com/office/drawing/2014/main" id="{8DFE86E5-1AB5-AAB7-7C14-4CDA3D99A45E}"/>
              </a:ext>
            </a:extLst>
          </p:cNvPr>
          <p:cNvCxnSpPr>
            <a:cxnSpLocks/>
          </p:cNvCxnSpPr>
          <p:nvPr/>
        </p:nvCxnSpPr>
        <p:spPr>
          <a:xfrm flipV="1">
            <a:off x="9828214" y="1895476"/>
            <a:ext cx="458787" cy="15335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59">
            <a:extLst>
              <a:ext uri="{FF2B5EF4-FFF2-40B4-BE49-F238E27FC236}">
                <a16:creationId xmlns:a16="http://schemas.microsoft.com/office/drawing/2014/main" id="{F4C1D370-495D-7928-05FF-6BBCE118F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539" y="1573214"/>
            <a:ext cx="917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10 class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0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18" grpId="0"/>
      <p:bldP spid="21" grpId="0"/>
      <p:bldP spid="25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252D0-5F43-C059-B330-A7C05923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93" y="789781"/>
            <a:ext cx="2925476" cy="5892229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9BA0FF0-E105-8C11-A054-356AB88CF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61" y="2589336"/>
            <a:ext cx="4331739" cy="355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AB1C6-97BC-20C3-E8F2-A90F257B0C57}"/>
              </a:ext>
            </a:extLst>
          </p:cNvPr>
          <p:cNvSpPr txBox="1"/>
          <p:nvPr/>
        </p:nvSpPr>
        <p:spPr>
          <a:xfrm>
            <a:off x="856894" y="852398"/>
            <a:ext cx="7842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Filters</a:t>
            </a:r>
            <a:r>
              <a:rPr lang="en-US" altLang="zh-TW" sz="2400" dirty="0"/>
              <a:t> (convolutions) are connections (</a:t>
            </a:r>
            <a:r>
              <a:rPr lang="en-US" altLang="zh-TW" sz="2400" dirty="0">
                <a:solidFill>
                  <a:srgbClr val="C00000"/>
                </a:solidFill>
              </a:rPr>
              <a:t>weights</a:t>
            </a:r>
            <a:r>
              <a:rPr lang="en-US" altLang="zh-TW" sz="2400" dirty="0"/>
              <a:t>) between different nodes in convolutional layers.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They are </a:t>
            </a:r>
            <a:r>
              <a:rPr lang="en-US" altLang="zh-TW" sz="2400" dirty="0">
                <a:solidFill>
                  <a:srgbClr val="C00000"/>
                </a:solidFill>
              </a:rPr>
              <a:t>parameters</a:t>
            </a:r>
            <a:r>
              <a:rPr lang="en-US" altLang="zh-TW" sz="2400" dirty="0"/>
              <a:t> adjusted during training</a:t>
            </a:r>
            <a:endParaRPr lang="zh-TW" altLang="en-US" sz="24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C19EC3ED-46A9-6431-331A-DC65B9BD4962}"/>
              </a:ext>
            </a:extLst>
          </p:cNvPr>
          <p:cNvSpPr txBox="1">
            <a:spLocks noChangeArrowheads="1"/>
          </p:cNvSpPr>
          <p:nvPr/>
        </p:nvSpPr>
        <p:spPr>
          <a:xfrm>
            <a:off x="809661" y="127000"/>
            <a:ext cx="9505094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TW" sz="4000" dirty="0"/>
              <a:t>Parameters in Convolutional Layers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35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FC826-6659-8BBA-4E50-88E26FE4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903" y="1164195"/>
            <a:ext cx="8593018" cy="5578192"/>
          </a:xfrm>
          <a:prstGeom prst="rect">
            <a:avLst/>
          </a:prstGeom>
        </p:spPr>
      </p:pic>
      <p:sp>
        <p:nvSpPr>
          <p:cNvPr id="27772" name="TextBox 59">
            <a:extLst>
              <a:ext uri="{FF2B5EF4-FFF2-40B4-BE49-F238E27FC236}">
                <a16:creationId xmlns:a16="http://schemas.microsoft.com/office/drawing/2014/main" id="{EA210718-98D1-2DD2-AD43-819B4FDC2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71" y="1396215"/>
            <a:ext cx="89660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</a:rPr>
              <a:t>Each node needs to be connected to just a </a:t>
            </a:r>
            <a:r>
              <a:rPr lang="en-US" altLang="zh-TW" sz="2000" dirty="0">
                <a:solidFill>
                  <a:srgbClr val="C00000"/>
                </a:solidFill>
              </a:rPr>
              <a:t>subset</a:t>
            </a:r>
            <a:r>
              <a:rPr lang="en-US" altLang="zh-TW" sz="2000" dirty="0">
                <a:solidFill>
                  <a:srgbClr val="000000"/>
                </a:solidFill>
              </a:rPr>
              <a:t> of nodes in last layer.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</a:rPr>
              <a:t>Therefore, </a:t>
            </a:r>
            <a:r>
              <a:rPr lang="en-US" altLang="zh-TW" sz="2000" dirty="0">
                <a:solidFill>
                  <a:srgbClr val="C00000"/>
                </a:solidFill>
              </a:rPr>
              <a:t>fewer parameters </a:t>
            </a:r>
            <a:r>
              <a:rPr lang="en-US" altLang="zh-TW" sz="2000" dirty="0">
                <a:solidFill>
                  <a:srgbClr val="000000"/>
                </a:solidFill>
              </a:rPr>
              <a:t>comparing fully connected layers.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</a:rPr>
              <a:t>This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makes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training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less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computationally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expensive</a:t>
            </a:r>
          </a:p>
        </p:txBody>
      </p:sp>
      <p:sp>
        <p:nvSpPr>
          <p:cNvPr id="3" name="矩形 68">
            <a:extLst>
              <a:ext uri="{FF2B5EF4-FFF2-40B4-BE49-F238E27FC236}">
                <a16:creationId xmlns:a16="http://schemas.microsoft.com/office/drawing/2014/main" id="{4313CAAC-FD00-4881-2E7F-77144F77F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3" y="234496"/>
            <a:ext cx="73738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4000" dirty="0">
                <a:latin typeface="+mj-lt"/>
                <a:ea typeface="+mj-ea"/>
                <a:cs typeface="+mj-cs"/>
              </a:rPr>
              <a:t>Parameters in Convolutional Layers</a:t>
            </a:r>
            <a:endParaRPr lang="zh-TW" alt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7B3A6-A36C-9E35-D9FD-F5FAA6766898}"/>
              </a:ext>
            </a:extLst>
          </p:cNvPr>
          <p:cNvSpPr txBox="1"/>
          <p:nvPr/>
        </p:nvSpPr>
        <p:spPr>
          <a:xfrm>
            <a:off x="6346172" y="3031817"/>
            <a:ext cx="2987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</a:rPr>
              <a:t>This node has 9 connections out of 36 possible connection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BCCC6B-F3A5-8601-528D-27220925D830}"/>
              </a:ext>
            </a:extLst>
          </p:cNvPr>
          <p:cNvCxnSpPr/>
          <p:nvPr/>
        </p:nvCxnSpPr>
        <p:spPr>
          <a:xfrm flipH="1" flipV="1">
            <a:off x="7664521" y="3678148"/>
            <a:ext cx="82194" cy="308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8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60429399-F8CE-6232-D979-1C1DD44918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3" name="Subtitle 2">
            <a:extLst>
              <a:ext uri="{FF2B5EF4-FFF2-40B4-BE49-F238E27FC236}">
                <a16:creationId xmlns:a16="http://schemas.microsoft.com/office/drawing/2014/main" id="{72B89AF7-95BF-65A7-D12D-19C25AC5A53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E3853-F0E7-B644-7745-BC7750C90DA5}"/>
              </a:ext>
            </a:extLst>
          </p:cNvPr>
          <p:cNvSpPr txBox="1"/>
          <p:nvPr/>
        </p:nvSpPr>
        <p:spPr>
          <a:xfrm>
            <a:off x="798787" y="130667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000" dirty="0">
                <a:latin typeface="+mj-lt"/>
                <a:ea typeface="+mj-ea"/>
                <a:cs typeface="+mj-cs"/>
              </a:rPr>
              <a:t>Pixels as Inputs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31718-C4B1-5270-B86D-C05FD79D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7" y="869073"/>
            <a:ext cx="9869213" cy="438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C99CF9-4523-789F-24DD-DE114C3E6901}"/>
              </a:ext>
            </a:extLst>
          </p:cNvPr>
          <p:cNvSpPr txBox="1"/>
          <p:nvPr/>
        </p:nvSpPr>
        <p:spPr>
          <a:xfrm>
            <a:off x="264559" y="5735637"/>
            <a:ext cx="1181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grayscale pixel represented by 1 value, usually between 0 to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Where </a:t>
            </a:r>
            <a:r>
              <a:rPr lang="en-US" dirty="0">
                <a:solidFill>
                  <a:srgbClr val="FF0000"/>
                </a:solidFill>
              </a:rPr>
              <a:t>0 is black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255 is white</a:t>
            </a:r>
            <a:r>
              <a:rPr lang="en-US" dirty="0"/>
              <a:t>, and values in between are shades of gray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Since each grayscale pixel represented by 1 value, we say </a:t>
            </a:r>
            <a:r>
              <a:rPr lang="en-US" i="1" dirty="0">
                <a:solidFill>
                  <a:srgbClr val="FF0000"/>
                </a:solidFill>
              </a:rPr>
              <a:t>channel</a:t>
            </a:r>
            <a:r>
              <a:rPr lang="en-US" dirty="0">
                <a:solidFill>
                  <a:srgbClr val="FF0000"/>
                </a:solidFill>
              </a:rPr>
              <a:t> size is 1</a:t>
            </a:r>
            <a:r>
              <a:rPr lang="en-US" dirty="0"/>
              <a:t>, for RGB color pictures the </a:t>
            </a:r>
            <a:r>
              <a:rPr lang="en-US" i="1" dirty="0"/>
              <a:t>channel</a:t>
            </a:r>
            <a:r>
              <a:rPr lang="en-US" dirty="0"/>
              <a:t> size is 3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46E43-322F-2FCE-A35F-26B13D9E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037" y="1296539"/>
            <a:ext cx="7853974" cy="5003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F840B-21B2-6F0F-4CAD-C7DBAAE4187B}"/>
              </a:ext>
            </a:extLst>
          </p:cNvPr>
          <p:cNvSpPr txBox="1"/>
          <p:nvPr/>
        </p:nvSpPr>
        <p:spPr>
          <a:xfrm>
            <a:off x="531511" y="1141795"/>
            <a:ext cx="87974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Each filter represent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weights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shared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between nodes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Results of learning by one of this weights can be used for the other ones, therefore, shared weights for a same filter needs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less parameters 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to learn by the NN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Besides less connection and shared weights,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max pooling 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also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reduces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dimensions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in CNN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8" name="矩形 68">
            <a:extLst>
              <a:ext uri="{FF2B5EF4-FFF2-40B4-BE49-F238E27FC236}">
                <a16:creationId xmlns:a16="http://schemas.microsoft.com/office/drawing/2014/main" id="{8B283C0E-03E5-77C9-1EEE-FF9DD0CC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3" y="234496"/>
            <a:ext cx="111771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4000" dirty="0">
                <a:latin typeface="+mj-lt"/>
                <a:ea typeface="+mj-ea"/>
                <a:cs typeface="+mj-cs"/>
              </a:rPr>
              <a:t>Parameters in Convolutional Layers – Shared Weights</a:t>
            </a:r>
            <a:endParaRPr lang="zh-TW" alt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BCC48-FAE8-BD09-CAF3-A98EC763E8B0}"/>
              </a:ext>
            </a:extLst>
          </p:cNvPr>
          <p:cNvSpPr txBox="1"/>
          <p:nvPr/>
        </p:nvSpPr>
        <p:spPr>
          <a:xfrm>
            <a:off x="6700326" y="6211669"/>
            <a:ext cx="310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</a:rPr>
              <a:t>9 learnable parameters out of 6*6*4*4 possible parameters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0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F9A9-3645-5A42-A552-B4D6CF90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Number of Learnable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4741-99AC-45AA-E28C-821660527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654"/>
            <a:ext cx="10987355" cy="1325563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pooling</a:t>
            </a:r>
            <a:r>
              <a:rPr lang="en-US" sz="2400" dirty="0"/>
              <a:t> layers replace a neighborhood by its maximum/average value. So there is </a:t>
            </a:r>
            <a:r>
              <a:rPr lang="en-US" sz="2400" dirty="0">
                <a:solidFill>
                  <a:srgbClr val="FF0000"/>
                </a:solidFill>
              </a:rPr>
              <a:t>no learnable </a:t>
            </a:r>
            <a:r>
              <a:rPr lang="en-US" sz="2400" dirty="0"/>
              <a:t>parameter</a:t>
            </a:r>
          </a:p>
          <a:p>
            <a:r>
              <a:rPr lang="en-US" sz="2400" dirty="0"/>
              <a:t>In a </a:t>
            </a:r>
            <a:r>
              <a:rPr lang="en-US" sz="2400" dirty="0">
                <a:solidFill>
                  <a:srgbClr val="FF0000"/>
                </a:solidFill>
              </a:rPr>
              <a:t>fully-connected</a:t>
            </a:r>
            <a:r>
              <a:rPr lang="en-US" sz="2400" dirty="0"/>
              <a:t> layer, all input units have a separate weight to each output unit. so, the number of parameters: nodes in the </a:t>
            </a:r>
            <a:r>
              <a:rPr lang="en-US" sz="2400" dirty="0">
                <a:solidFill>
                  <a:srgbClr val="FF0000"/>
                </a:solidFill>
              </a:rPr>
              <a:t>first layer</a:t>
            </a:r>
            <a:r>
              <a:rPr lang="en-US" sz="2400" dirty="0"/>
              <a:t>*nodes in the </a:t>
            </a:r>
            <a:r>
              <a:rPr lang="en-US" sz="2400" dirty="0">
                <a:solidFill>
                  <a:srgbClr val="FF0000"/>
                </a:solidFill>
              </a:rPr>
              <a:t>second layer</a:t>
            </a:r>
          </a:p>
          <a:p>
            <a:r>
              <a:rPr lang="en-US" sz="2400" dirty="0"/>
              <a:t>For </a:t>
            </a:r>
            <a:r>
              <a:rPr lang="en-US" sz="2400" dirty="0">
                <a:solidFill>
                  <a:srgbClr val="FF0000"/>
                </a:solidFill>
              </a:rPr>
              <a:t>convolutional</a:t>
            </a:r>
            <a:r>
              <a:rPr lang="en-US" sz="2400" dirty="0"/>
              <a:t> layers, suppose that the input has l=3 feature maps as input, k=5 filters, and the filter size is n=3 x m=3. There are 5 different 3x3x3 filters, as input has 3 channels (feature maps). Thus, the total number of weights is </a:t>
            </a:r>
            <a:r>
              <a:rPr lang="en-US" sz="2400" dirty="0">
                <a:solidFill>
                  <a:srgbClr val="FF0000"/>
                </a:solidFill>
              </a:rPr>
              <a:t>n*m*k*l = 3*3*3*5</a:t>
            </a:r>
            <a:r>
              <a:rPr lang="en-US" sz="2400" dirty="0"/>
              <a:t> </a:t>
            </a:r>
          </a:p>
          <a:p>
            <a:r>
              <a:rPr lang="en-US" sz="2400" dirty="0"/>
              <a:t>If there is also a </a:t>
            </a:r>
            <a:r>
              <a:rPr lang="en-US" sz="2400" dirty="0">
                <a:solidFill>
                  <a:srgbClr val="FF0000"/>
                </a:solidFill>
              </a:rPr>
              <a:t>bias</a:t>
            </a:r>
            <a:r>
              <a:rPr lang="en-US" sz="2400" dirty="0"/>
              <a:t>, it will be added to parameters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819885-8618-472E-E23F-50BBD975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813" y="4982225"/>
            <a:ext cx="9033641" cy="16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4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8">
            <a:extLst>
              <a:ext uri="{FF2B5EF4-FFF2-40B4-BE49-F238E27FC236}">
                <a16:creationId xmlns:a16="http://schemas.microsoft.com/office/drawing/2014/main" id="{94167DB7-456E-C79E-2855-E12A2BD72322}"/>
              </a:ext>
            </a:extLst>
          </p:cNvPr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CCE7003E-B5AD-54AC-83E3-074A4004E325}"/>
              </a:ext>
            </a:extLst>
          </p:cNvPr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04EEA247-EEE1-09E0-3530-AA6C79EA2595}"/>
              </a:ext>
            </a:extLst>
          </p:cNvPr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A1172173-7563-A4AC-402D-583BA9164249}"/>
              </a:ext>
            </a:extLst>
          </p:cNvPr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5305B69B-EE8F-F4A1-4D5C-BECEF85FDFB9}"/>
              </a:ext>
            </a:extLst>
          </p:cNvPr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B391BC-4DD1-3E0F-59FF-F58DA3D1B5D8}"/>
              </a:ext>
            </a:extLst>
          </p:cNvPr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6A43325A-A3D7-6E66-75F2-91765F30D772}"/>
              </a:ext>
            </a:extLst>
          </p:cNvPr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921002DC-4A8C-281D-C5DA-4BDC7567D872}"/>
              </a:ext>
            </a:extLst>
          </p:cNvPr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3270" name="文字方塊 41">
            <a:extLst>
              <a:ext uri="{FF2B5EF4-FFF2-40B4-BE49-F238E27FC236}">
                <a16:creationId xmlns:a16="http://schemas.microsoft.com/office/drawing/2014/main" id="{FF9BA800-013A-57C3-0AAC-36F59C56B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/>
              <a:t>Input</a:t>
            </a:r>
            <a:endParaRPr lang="zh-TW" altLang="en-US" sz="2000"/>
          </a:p>
        </p:txBody>
      </p:sp>
      <p:sp>
        <p:nvSpPr>
          <p:cNvPr id="19" name="文字方塊 22">
            <a:extLst>
              <a:ext uri="{FF2B5EF4-FFF2-40B4-BE49-F238E27FC236}">
                <a16:creationId xmlns:a16="http://schemas.microsoft.com/office/drawing/2014/main" id="{4AE5E9B4-CA6E-FF0D-94D2-065D36EF0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1 x 28 x 28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CF30B03A-D74F-210F-38C9-EE7B1967B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25 x 26 x 26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8B654EBF-A0AD-5E6A-EBAA-1AA651BF2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25 x 13 x 13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FC5A9CEE-34CC-89A0-2111-8919936D2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50 x 11 x 11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FF8CFB71-CAB1-9085-0735-EEC7B7484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</a:rPr>
              <a:t>50 x 5 x 5</a:t>
            </a:r>
            <a:endParaRPr lang="zh-TW" altLang="en-US" sz="2000" dirty="0">
              <a:solidFill>
                <a:schemeClr val="dk1"/>
              </a:solidFill>
              <a:latin typeface="+mn-lt"/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E269E78D-DD75-9029-F981-1BE82201D377}"/>
              </a:ext>
            </a:extLst>
          </p:cNvPr>
          <p:cNvCxnSpPr/>
          <p:nvPr/>
        </p:nvCxnSpPr>
        <p:spPr>
          <a:xfrm flipH="1" flipV="1">
            <a:off x="7096125" y="2151064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A5F8B22B-4F69-6444-F44A-8DA51F428CB5}"/>
              </a:ext>
            </a:extLst>
          </p:cNvPr>
          <p:cNvCxnSpPr/>
          <p:nvPr/>
        </p:nvCxnSpPr>
        <p:spPr>
          <a:xfrm flipH="1" flipV="1">
            <a:off x="7096125" y="3249614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B698E89C-E467-0769-AB60-AEE600DA2E33}"/>
              </a:ext>
            </a:extLst>
          </p:cNvPr>
          <p:cNvCxnSpPr/>
          <p:nvPr/>
        </p:nvCxnSpPr>
        <p:spPr>
          <a:xfrm flipH="1" flipV="1">
            <a:off x="7096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4C98FC8E-F9A7-4F86-4310-EBF9D7BE8354}"/>
              </a:ext>
            </a:extLst>
          </p:cNvPr>
          <p:cNvCxnSpPr/>
          <p:nvPr/>
        </p:nvCxnSpPr>
        <p:spPr>
          <a:xfrm flipH="1" flipV="1">
            <a:off x="7104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6AB8DE-68F5-F6FB-3E0A-29CF82C17356}"/>
              </a:ext>
            </a:extLst>
          </p:cNvPr>
          <p:cNvSpPr txBox="1"/>
          <p:nvPr/>
        </p:nvSpPr>
        <p:spPr>
          <a:xfrm>
            <a:off x="5409419" y="1931323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25 of 3*3 Filters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DC4EF-BC76-BB82-EFB5-C4372D628DD6}"/>
              </a:ext>
            </a:extLst>
          </p:cNvPr>
          <p:cNvSpPr txBox="1"/>
          <p:nvPr/>
        </p:nvSpPr>
        <p:spPr>
          <a:xfrm>
            <a:off x="5295252" y="3029228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2*2 Max Pooling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E51EB-E782-6912-DA9E-AA22B5C6696C}"/>
              </a:ext>
            </a:extLst>
          </p:cNvPr>
          <p:cNvSpPr txBox="1"/>
          <p:nvPr/>
        </p:nvSpPr>
        <p:spPr>
          <a:xfrm>
            <a:off x="5367207" y="4114285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50 of 3*3 Filters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947DD8-B893-7AC7-C3FF-2871EF252203}"/>
              </a:ext>
            </a:extLst>
          </p:cNvPr>
          <p:cNvSpPr txBox="1"/>
          <p:nvPr/>
        </p:nvSpPr>
        <p:spPr>
          <a:xfrm>
            <a:off x="5310662" y="5160447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2*2 Max Pooling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2F93200-C97F-1DE9-6A9C-DF96EBDA8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62456"/>
            <a:ext cx="10515600" cy="1325563"/>
          </a:xfrm>
        </p:spPr>
        <p:txBody>
          <a:bodyPr/>
          <a:lstStyle/>
          <a:p>
            <a:pPr eaLnBrk="0" hangingPunct="0"/>
            <a:r>
              <a:rPr lang="en-US" altLang="en-US" sz="4000" dirty="0"/>
              <a:t>Parameters in CNN- Example</a:t>
            </a:r>
          </a:p>
        </p:txBody>
      </p:sp>
      <p:sp>
        <p:nvSpPr>
          <p:cNvPr id="35" name="文字方塊 32">
            <a:extLst>
              <a:ext uri="{FF2B5EF4-FFF2-40B4-BE49-F238E27FC236}">
                <a16:creationId xmlns:a16="http://schemas.microsoft.com/office/drawing/2014/main" id="{7D5DCB8F-C176-C854-3243-1675909635C0}"/>
              </a:ext>
            </a:extLst>
          </p:cNvPr>
          <p:cNvSpPr txBox="1"/>
          <p:nvPr/>
        </p:nvSpPr>
        <p:spPr>
          <a:xfrm>
            <a:off x="4876993" y="6316157"/>
            <a:ext cx="1556991" cy="40011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36" name="右彎箭號 16">
            <a:extLst>
              <a:ext uri="{FF2B5EF4-FFF2-40B4-BE49-F238E27FC236}">
                <a16:creationId xmlns:a16="http://schemas.microsoft.com/office/drawing/2014/main" id="{999228FD-8D9B-C8A5-930C-947E4410A0DD}"/>
              </a:ext>
            </a:extLst>
          </p:cNvPr>
          <p:cNvSpPr/>
          <p:nvPr/>
        </p:nvSpPr>
        <p:spPr>
          <a:xfrm rot="10800000">
            <a:off x="6473496" y="5796605"/>
            <a:ext cx="2524454" cy="95162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右彎箭號 21">
            <a:extLst>
              <a:ext uri="{FF2B5EF4-FFF2-40B4-BE49-F238E27FC236}">
                <a16:creationId xmlns:a16="http://schemas.microsoft.com/office/drawing/2014/main" id="{3B224844-7701-046C-11D1-E086D64A7FD6}"/>
              </a:ext>
            </a:extLst>
          </p:cNvPr>
          <p:cNvSpPr/>
          <p:nvPr/>
        </p:nvSpPr>
        <p:spPr>
          <a:xfrm rot="16200000">
            <a:off x="2767479" y="4652443"/>
            <a:ext cx="875733" cy="3164057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文字方塊 40">
            <a:extLst>
              <a:ext uri="{FF2B5EF4-FFF2-40B4-BE49-F238E27FC236}">
                <a16:creationId xmlns:a16="http://schemas.microsoft.com/office/drawing/2014/main" id="{7E56DB09-BF10-A252-C740-F392A378F136}"/>
              </a:ext>
            </a:extLst>
          </p:cNvPr>
          <p:cNvSpPr txBox="1"/>
          <p:nvPr/>
        </p:nvSpPr>
        <p:spPr>
          <a:xfrm>
            <a:off x="2337201" y="5975171"/>
            <a:ext cx="2064982" cy="40011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1250=50*5*5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39" name="文字方塊 45">
            <a:extLst>
              <a:ext uri="{FF2B5EF4-FFF2-40B4-BE49-F238E27FC236}">
                <a16:creationId xmlns:a16="http://schemas.microsoft.com/office/drawing/2014/main" id="{694ECA22-3C2E-E58C-8FF3-A1210142644A}"/>
              </a:ext>
            </a:extLst>
          </p:cNvPr>
          <p:cNvSpPr txBox="1"/>
          <p:nvPr/>
        </p:nvSpPr>
        <p:spPr bwMode="auto">
          <a:xfrm>
            <a:off x="420533" y="5121376"/>
            <a:ext cx="2906713" cy="707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Fully Connected Feed Forward Network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字方塊 2">
            <a:extLst>
              <a:ext uri="{FF2B5EF4-FFF2-40B4-BE49-F238E27FC236}">
                <a16:creationId xmlns:a16="http://schemas.microsoft.com/office/drawing/2014/main" id="{1B27C6EE-475F-EE79-E27D-8D7546726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804" y="1908513"/>
            <a:ext cx="3470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/>
              <a:t>Parameters for each filter: 9</a:t>
            </a:r>
            <a:endParaRPr lang="zh-TW" altLang="en-US" sz="2000" dirty="0"/>
          </a:p>
        </p:txBody>
      </p:sp>
      <p:sp>
        <p:nvSpPr>
          <p:cNvPr id="16" name="文字方塊 27">
            <a:extLst>
              <a:ext uri="{FF2B5EF4-FFF2-40B4-BE49-F238E27FC236}">
                <a16:creationId xmlns:a16="http://schemas.microsoft.com/office/drawing/2014/main" id="{CED1EDFA-62AD-6617-26B1-D79695496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727" y="4077772"/>
            <a:ext cx="504744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2000" dirty="0"/>
              <a:t>Parameters for each filter: </a:t>
            </a:r>
            <a:r>
              <a:rPr lang="en-US" altLang="zh-TW" sz="2000" dirty="0">
                <a:solidFill>
                  <a:srgbClr val="000000"/>
                </a:solidFill>
              </a:rPr>
              <a:t>225=25x9</a:t>
            </a:r>
            <a:endParaRPr lang="zh-TW" altLang="en-US" sz="24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94DFCD-CBA1-983B-4CE2-8325F7FB4CD3}"/>
              </a:ext>
            </a:extLst>
          </p:cNvPr>
          <p:cNvSpPr txBox="1"/>
          <p:nvPr/>
        </p:nvSpPr>
        <p:spPr>
          <a:xfrm>
            <a:off x="9989980" y="1939466"/>
            <a:ext cx="240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25 * 9 parameters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93AD0F-7F0B-6B64-25B3-A05CF4C0C309}"/>
              </a:ext>
            </a:extLst>
          </p:cNvPr>
          <p:cNvSpPr txBox="1"/>
          <p:nvPr/>
        </p:nvSpPr>
        <p:spPr>
          <a:xfrm>
            <a:off x="9899150" y="4150850"/>
            <a:ext cx="2292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225 * 50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/>
      <p:bldP spid="16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595F163A-475B-FBF5-CF10-85ED0EE8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Training - Backward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5CD0-F8FA-2641-7265-F7A19912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345" cy="4616450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The goal of backpropagation is to </a:t>
            </a:r>
            <a:r>
              <a:rPr lang="en-US" sz="2400" dirty="0">
                <a:solidFill>
                  <a:srgbClr val="C00000"/>
                </a:solidFill>
              </a:rPr>
              <a:t>optimize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so that create </a:t>
            </a:r>
            <a:r>
              <a:rPr lang="en-US" sz="2400" dirty="0">
                <a:solidFill>
                  <a:srgbClr val="C00000"/>
                </a:solidFill>
              </a:rPr>
              <a:t>output close to target </a:t>
            </a:r>
            <a:r>
              <a:rPr lang="en-US" sz="2400" dirty="0"/>
              <a:t>outputs.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optimize the output,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last layer</a:t>
            </a:r>
            <a:r>
              <a:rPr lang="en-US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adjust the output from last layer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two last layer</a:t>
            </a:r>
            <a:r>
              <a:rPr lang="en-US" sz="2400" dirty="0"/>
              <a:t>, and so on ….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So, the method that was suggested was to take the errors at the output layer and proportionally </a:t>
            </a:r>
            <a:r>
              <a:rPr lang="en-US" sz="2400" dirty="0">
                <a:solidFill>
                  <a:srgbClr val="C00000"/>
                </a:solidFill>
              </a:rPr>
              <a:t>propagate</a:t>
            </a:r>
            <a:r>
              <a:rPr lang="en-US" sz="2400" dirty="0"/>
              <a:t> them </a:t>
            </a:r>
            <a:r>
              <a:rPr lang="en-US" sz="2400" dirty="0">
                <a:solidFill>
                  <a:srgbClr val="C00000"/>
                </a:solidFill>
              </a:rPr>
              <a:t>backwards</a:t>
            </a:r>
            <a:r>
              <a:rPr lang="en-US" sz="2400" dirty="0"/>
              <a:t> to the hidden layer.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Gradient Decent</a:t>
            </a:r>
            <a:r>
              <a:rPr lang="en-US" sz="2400" dirty="0"/>
              <a:t> can be used to adjust weights.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9B2F0-3E33-71A9-84C1-44FE20F6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45" y="3983177"/>
            <a:ext cx="5152055" cy="259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8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Title 1">
            <a:extLst>
              <a:ext uri="{FF2B5EF4-FFF2-40B4-BE49-F238E27FC236}">
                <a16:creationId xmlns:a16="http://schemas.microsoft.com/office/drawing/2014/main" id="{919CD269-5A2F-0302-FFC1-E75EF365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18" y="179839"/>
            <a:ext cx="10972800" cy="925512"/>
          </a:xfrm>
        </p:spPr>
        <p:txBody>
          <a:bodyPr>
            <a:normAutofit/>
          </a:bodyPr>
          <a:lstStyle/>
          <a:p>
            <a:pPr eaLnBrk="0" hangingPunct="0"/>
            <a:r>
              <a:rPr lang="en-US" altLang="en-US" sz="4000" dirty="0"/>
              <a:t>Gradient Descent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758FDA-C24E-D3CF-1626-D7B8A811CD87}"/>
              </a:ext>
            </a:extLst>
          </p:cNvPr>
          <p:cNvGrpSpPr/>
          <p:nvPr/>
        </p:nvGrpSpPr>
        <p:grpSpPr>
          <a:xfrm>
            <a:off x="6398643" y="3302928"/>
            <a:ext cx="4857384" cy="2533714"/>
            <a:chOff x="3747911" y="3332624"/>
            <a:chExt cx="4857384" cy="2533714"/>
          </a:xfrm>
        </p:grpSpPr>
        <p:sp>
          <p:nvSpPr>
            <p:cNvPr id="45" name="Line 57">
              <a:extLst>
                <a:ext uri="{FF2B5EF4-FFF2-40B4-BE49-F238E27FC236}">
                  <a16:creationId xmlns:a16="http://schemas.microsoft.com/office/drawing/2014/main" id="{D794477A-691B-7ADD-C9DD-1C1D6D4507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5300663" y="4922838"/>
              <a:ext cx="1714500" cy="7318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57">
              <a:extLst>
                <a:ext uri="{FF2B5EF4-FFF2-40B4-BE49-F238E27FC236}">
                  <a16:creationId xmlns:a16="http://schemas.microsoft.com/office/drawing/2014/main" id="{211C1243-F4C7-6585-E94C-40ED9F3F651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5656263" y="4481513"/>
              <a:ext cx="1768475" cy="13287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79" name="Line 51">
              <a:extLst>
                <a:ext uri="{FF2B5EF4-FFF2-40B4-BE49-F238E27FC236}">
                  <a16:creationId xmlns:a16="http://schemas.microsoft.com/office/drawing/2014/main" id="{1D830371-1437-A58D-3E72-08D60DF5A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438" y="3429000"/>
              <a:ext cx="0" cy="2273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0" name="Line 52">
              <a:extLst>
                <a:ext uri="{FF2B5EF4-FFF2-40B4-BE49-F238E27FC236}">
                  <a16:creationId xmlns:a16="http://schemas.microsoft.com/office/drawing/2014/main" id="{F0609DC4-F895-BCAA-3723-DE0A8385C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438" y="5702300"/>
              <a:ext cx="33321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54">
              <a:extLst>
                <a:ext uri="{FF2B5EF4-FFF2-40B4-BE49-F238E27FC236}">
                  <a16:creationId xmlns:a16="http://schemas.microsoft.com/office/drawing/2014/main" id="{A472A21E-D165-A253-8A82-01CB0473061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3747911" y="3332624"/>
              <a:ext cx="1065548" cy="400110"/>
            </a:xfrm>
            <a:prstGeom prst="rect">
              <a:avLst/>
            </a:prstGeom>
            <a:blipFill>
              <a:blip r:embed="rId2"/>
              <a:stretch>
                <a:fillRect r="-1714" b="-18462"/>
              </a:stretch>
            </a:blipFill>
            <a:ln>
              <a:noFill/>
            </a:ln>
            <a:effectLst/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54282" name="Freeform 55">
              <a:extLst>
                <a:ext uri="{FF2B5EF4-FFF2-40B4-BE49-F238E27FC236}">
                  <a16:creationId xmlns:a16="http://schemas.microsoft.com/office/drawing/2014/main" id="{A19A1A7F-3561-4904-2322-83F6D9C0C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5" y="3594100"/>
              <a:ext cx="3159125" cy="1868488"/>
            </a:xfrm>
            <a:custGeom>
              <a:avLst/>
              <a:gdLst>
                <a:gd name="T0" fmla="*/ 0 w 2367"/>
                <a:gd name="T1" fmla="*/ 0 h 1770"/>
                <a:gd name="T2" fmla="*/ 704639 w 2367"/>
                <a:gd name="T3" fmla="*/ 1672020 h 1770"/>
                <a:gd name="T4" fmla="*/ 2201996 w 2367"/>
                <a:gd name="T5" fmla="*/ 1178014 h 1770"/>
                <a:gd name="T6" fmla="*/ 3158864 w 2367"/>
                <a:gd name="T7" fmla="*/ 59112 h 17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67" h="1770">
                  <a:moveTo>
                    <a:pt x="0" y="0"/>
                  </a:moveTo>
                  <a:cubicBezTo>
                    <a:pt x="120" y="668"/>
                    <a:pt x="253" y="1398"/>
                    <a:pt x="528" y="1584"/>
                  </a:cubicBezTo>
                  <a:cubicBezTo>
                    <a:pt x="803" y="1770"/>
                    <a:pt x="1344" y="1371"/>
                    <a:pt x="1650" y="1116"/>
                  </a:cubicBezTo>
                  <a:cubicBezTo>
                    <a:pt x="1956" y="861"/>
                    <a:pt x="2218" y="277"/>
                    <a:pt x="2367" y="5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56">
              <a:extLst>
                <a:ext uri="{FF2B5EF4-FFF2-40B4-BE49-F238E27FC236}">
                  <a16:creationId xmlns:a16="http://schemas.microsoft.com/office/drawing/2014/main" id="{2D5AA83C-EF4B-A443-AAD1-5932514517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54775" y="3913188"/>
              <a:ext cx="1793875" cy="14684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57">
              <a:extLst>
                <a:ext uri="{FF2B5EF4-FFF2-40B4-BE49-F238E27FC236}">
                  <a16:creationId xmlns:a16="http://schemas.microsoft.com/office/drawing/2014/main" id="{5D6C4665-8CD8-DE35-5371-533D9DB6B4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6015038" y="4230688"/>
              <a:ext cx="1649412" cy="1520825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5" name="Line 60">
              <a:extLst>
                <a:ext uri="{FF2B5EF4-FFF2-40B4-BE49-F238E27FC236}">
                  <a16:creationId xmlns:a16="http://schemas.microsoft.com/office/drawing/2014/main" id="{140121EB-EEF6-109C-3CA7-40121678C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8513" y="5621338"/>
              <a:ext cx="1793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6" name="Oval 61">
              <a:extLst>
                <a:ext uri="{FF2B5EF4-FFF2-40B4-BE49-F238E27FC236}">
                  <a16:creationId xmlns:a16="http://schemas.microsoft.com/office/drawing/2014/main" id="{C09700D1-0E92-C8ED-2F37-B41CD75EB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8213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7" name="Oval 62">
              <a:extLst>
                <a:ext uri="{FF2B5EF4-FFF2-40B4-BE49-F238E27FC236}">
                  <a16:creationId xmlns:a16="http://schemas.microsoft.com/office/drawing/2014/main" id="{A22145A7-B2B7-32CE-FDBA-F3ECBD7F4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8950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8" name="Oval 63">
              <a:extLst>
                <a:ext uri="{FF2B5EF4-FFF2-40B4-BE49-F238E27FC236}">
                  <a16:creationId xmlns:a16="http://schemas.microsoft.com/office/drawing/2014/main" id="{CBAAEDB4-6168-D810-EA37-1BD60A1E8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8275" y="5672138"/>
              <a:ext cx="65088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9" name="Oval 64">
              <a:extLst>
                <a:ext uri="{FF2B5EF4-FFF2-40B4-BE49-F238E27FC236}">
                  <a16:creationId xmlns:a16="http://schemas.microsoft.com/office/drawing/2014/main" id="{05515671-8200-9D33-979C-B7AB4CED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0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Text Box 65">
              <a:extLst>
                <a:ext uri="{FF2B5EF4-FFF2-40B4-BE49-F238E27FC236}">
                  <a16:creationId xmlns:a16="http://schemas.microsoft.com/office/drawing/2014/main" id="{430BD94F-1823-489B-75EA-89A98602391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8160943" y="5466228"/>
              <a:ext cx="444352" cy="40011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FF20B0-1329-960D-4EEF-D4EB2D1D5164}"/>
                </a:ext>
              </a:extLst>
            </p:cNvPr>
            <p:cNvCxnSpPr/>
            <p:nvPr/>
          </p:nvCxnSpPr>
          <p:spPr>
            <a:xfrm flipV="1">
              <a:off x="7312025" y="4684713"/>
              <a:ext cx="0" cy="1025525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BDC1F9-23BF-DDFE-BF9B-B13FC5232933}"/>
                </a:ext>
              </a:extLst>
            </p:cNvPr>
            <p:cNvCxnSpPr/>
            <p:nvPr/>
          </p:nvCxnSpPr>
          <p:spPr>
            <a:xfrm flipV="1">
              <a:off x="6862763" y="5010150"/>
              <a:ext cx="0" cy="714375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73E758-3804-A555-7EEA-9892ABCC38D4}"/>
                </a:ext>
              </a:extLst>
            </p:cNvPr>
            <p:cNvCxnSpPr/>
            <p:nvPr/>
          </p:nvCxnSpPr>
          <p:spPr>
            <a:xfrm flipV="1">
              <a:off x="6543675" y="5172075"/>
              <a:ext cx="0" cy="533400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71970B1-3AE6-DC5C-F402-7788871FDC40}"/>
                </a:ext>
              </a:extLst>
            </p:cNvPr>
            <p:cNvCxnSpPr/>
            <p:nvPr/>
          </p:nvCxnSpPr>
          <p:spPr>
            <a:xfrm flipH="1" flipV="1">
              <a:off x="6094413" y="5334000"/>
              <a:ext cx="1587" cy="376238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2AD29D-AE8A-019A-DAE4-B9B14BE7F954}"/>
                </a:ext>
              </a:extLst>
            </p:cNvPr>
            <p:cNvSpPr/>
            <p:nvPr/>
          </p:nvSpPr>
          <p:spPr>
            <a:xfrm>
              <a:off x="6062663" y="5265738"/>
              <a:ext cx="57150" cy="46037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760E1F4-1EF6-6A51-03AD-7C5BEA524343}"/>
                </a:ext>
              </a:extLst>
            </p:cNvPr>
            <p:cNvSpPr/>
            <p:nvPr/>
          </p:nvSpPr>
          <p:spPr>
            <a:xfrm>
              <a:off x="6513513" y="5111750"/>
              <a:ext cx="57150" cy="44450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9DFB05-539B-F49B-9161-5271FF53099B}"/>
                </a:ext>
              </a:extLst>
            </p:cNvPr>
            <p:cNvSpPr/>
            <p:nvPr/>
          </p:nvSpPr>
          <p:spPr>
            <a:xfrm>
              <a:off x="6840538" y="4935538"/>
              <a:ext cx="57150" cy="46037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963313F-68F3-AE33-5487-6583F01D3B95}"/>
                </a:ext>
              </a:extLst>
            </p:cNvPr>
            <p:cNvSpPr/>
            <p:nvPr/>
          </p:nvSpPr>
          <p:spPr>
            <a:xfrm>
              <a:off x="7283450" y="4641850"/>
              <a:ext cx="57150" cy="46038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01782A-D9CE-EB12-D166-506002BC4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5381"/>
            <a:ext cx="10972800" cy="492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Gradient descent is a </a:t>
            </a:r>
            <a:r>
              <a:rPr lang="en-US" sz="2400" dirty="0">
                <a:solidFill>
                  <a:srgbClr val="C00000"/>
                </a:solidFill>
              </a:rPr>
              <a:t>greedy</a:t>
            </a:r>
            <a:r>
              <a:rPr lang="en-US" sz="2400" dirty="0"/>
              <a:t> iterative optimization algorithm that is used to </a:t>
            </a:r>
            <a:r>
              <a:rPr lang="en-US" sz="2400" dirty="0">
                <a:solidFill>
                  <a:srgbClr val="C00000"/>
                </a:solidFill>
              </a:rPr>
              <a:t>approximate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optimized weights </a:t>
            </a:r>
            <a:r>
              <a:rPr lang="en-US" sz="2400" dirty="0"/>
              <a:t>which </a:t>
            </a:r>
            <a:r>
              <a:rPr lang="en-US" sz="2400" dirty="0">
                <a:solidFill>
                  <a:srgbClr val="C00000"/>
                </a:solidFill>
              </a:rPr>
              <a:t>minimize the loss function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goal is then to minimize the error by iteratively moving </a:t>
            </a:r>
            <a:r>
              <a:rPr lang="en-US" sz="2400" dirty="0">
                <a:solidFill>
                  <a:srgbClr val="C00000"/>
                </a:solidFill>
              </a:rPr>
              <a:t>downwards</a:t>
            </a:r>
            <a:r>
              <a:rPr lang="en-US" sz="2400" dirty="0"/>
              <a:t> using a step size (Learning Rate).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ACF5C-F4C4-2B9C-822C-00D0F6EE964C}"/>
                  </a:ext>
                </a:extLst>
              </p:cNvPr>
              <p:cNvSpPr txBox="1"/>
              <p:nvPr/>
            </p:nvSpPr>
            <p:spPr>
              <a:xfrm>
                <a:off x="6044290" y="5824615"/>
                <a:ext cx="6096000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/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/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/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ACF5C-F4C4-2B9C-822C-00D0F6EE9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90" y="5824615"/>
                <a:ext cx="6096000" cy="855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olorful graph on a white background&#10;&#10;Description automatically generated">
            <a:extLst>
              <a:ext uri="{FF2B5EF4-FFF2-40B4-BE49-F238E27FC236}">
                <a16:creationId xmlns:a16="http://schemas.microsoft.com/office/drawing/2014/main" id="{59AEB020-C5C9-8748-04B6-992C95961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7" y="3201389"/>
            <a:ext cx="5337194" cy="355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3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0DFB1B-359B-1640-7C14-435D02FB8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494959"/>
              </p:ext>
            </p:extLst>
          </p:nvPr>
        </p:nvGraphicFramePr>
        <p:xfrm>
          <a:off x="141556" y="5607987"/>
          <a:ext cx="2550273" cy="101666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50091">
                  <a:extLst>
                    <a:ext uri="{9D8B030D-6E8A-4147-A177-3AD203B41FA5}">
                      <a16:colId xmlns:a16="http://schemas.microsoft.com/office/drawing/2014/main" val="3679100967"/>
                    </a:ext>
                  </a:extLst>
                </a:gridCol>
                <a:gridCol w="850091">
                  <a:extLst>
                    <a:ext uri="{9D8B030D-6E8A-4147-A177-3AD203B41FA5}">
                      <a16:colId xmlns:a16="http://schemas.microsoft.com/office/drawing/2014/main" val="4041378881"/>
                    </a:ext>
                  </a:extLst>
                </a:gridCol>
                <a:gridCol w="850091">
                  <a:extLst>
                    <a:ext uri="{9D8B030D-6E8A-4147-A177-3AD203B41FA5}">
                      <a16:colId xmlns:a16="http://schemas.microsoft.com/office/drawing/2014/main" val="1395840453"/>
                    </a:ext>
                  </a:extLst>
                </a:gridCol>
              </a:tblGrid>
              <a:tr h="338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a1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a2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1002806"/>
                  </a:ext>
                </a:extLst>
              </a:tr>
              <a:tr h="338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a4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a5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08831699"/>
                  </a:ext>
                </a:extLst>
              </a:tr>
              <a:tr h="338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926061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F84494-B22B-D971-14C3-859EBA948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32482"/>
              </p:ext>
            </p:extLst>
          </p:nvPr>
        </p:nvGraphicFramePr>
        <p:xfrm>
          <a:off x="3134937" y="5767236"/>
          <a:ext cx="1461214" cy="62625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30607">
                  <a:extLst>
                    <a:ext uri="{9D8B030D-6E8A-4147-A177-3AD203B41FA5}">
                      <a16:colId xmlns:a16="http://schemas.microsoft.com/office/drawing/2014/main" val="96737144"/>
                    </a:ext>
                  </a:extLst>
                </a:gridCol>
                <a:gridCol w="730607">
                  <a:extLst>
                    <a:ext uri="{9D8B030D-6E8A-4147-A177-3AD203B41FA5}">
                      <a16:colId xmlns:a16="http://schemas.microsoft.com/office/drawing/2014/main" val="1927202626"/>
                    </a:ext>
                  </a:extLst>
                </a:gridCol>
              </a:tblGrid>
              <a:tr h="313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W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9061414"/>
                  </a:ext>
                </a:extLst>
              </a:tr>
              <a:tr h="313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7562057"/>
                  </a:ext>
                </a:extLst>
              </a:tr>
            </a:tbl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DBA654A5-40A1-8AD9-07A7-63FB239AF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04" y="2266031"/>
            <a:ext cx="5783066" cy="296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0895C9-3CB9-231B-C619-CA30C1D0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71787"/>
              </p:ext>
            </p:extLst>
          </p:nvPr>
        </p:nvGraphicFramePr>
        <p:xfrm>
          <a:off x="5075162" y="5767236"/>
          <a:ext cx="1903002" cy="69816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51501">
                  <a:extLst>
                    <a:ext uri="{9D8B030D-6E8A-4147-A177-3AD203B41FA5}">
                      <a16:colId xmlns:a16="http://schemas.microsoft.com/office/drawing/2014/main" val="755334286"/>
                    </a:ext>
                  </a:extLst>
                </a:gridCol>
                <a:gridCol w="951501">
                  <a:extLst>
                    <a:ext uri="{9D8B030D-6E8A-4147-A177-3AD203B41FA5}">
                      <a16:colId xmlns:a16="http://schemas.microsoft.com/office/drawing/2014/main" val="1931463982"/>
                    </a:ext>
                  </a:extLst>
                </a:gridCol>
              </a:tblGrid>
              <a:tr h="349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1925898"/>
                  </a:ext>
                </a:extLst>
              </a:tr>
              <a:tr h="349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10119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2DA5CB-52BF-0C65-55D1-A0D917D65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074663"/>
              </p:ext>
            </p:extLst>
          </p:nvPr>
        </p:nvGraphicFramePr>
        <p:xfrm>
          <a:off x="7554755" y="5312996"/>
          <a:ext cx="72147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1474">
                  <a:extLst>
                    <a:ext uri="{9D8B030D-6E8A-4147-A177-3AD203B41FA5}">
                      <a16:colId xmlns:a16="http://schemas.microsoft.com/office/drawing/2014/main" val="280430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33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289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6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95314098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2A584139-2304-0A0E-2730-1E96E447B28B}"/>
              </a:ext>
            </a:extLst>
          </p:cNvPr>
          <p:cNvSpPr/>
          <p:nvPr/>
        </p:nvSpPr>
        <p:spPr>
          <a:xfrm>
            <a:off x="8835489" y="5705592"/>
            <a:ext cx="1153276" cy="626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22EBFB-F53E-D0DA-DCC4-9042C85BBA2D}"/>
              </a:ext>
            </a:extLst>
          </p:cNvPr>
          <p:cNvSpPr txBox="1"/>
          <p:nvPr/>
        </p:nvSpPr>
        <p:spPr>
          <a:xfrm>
            <a:off x="8835487" y="5849203"/>
            <a:ext cx="146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 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FB5B2-85FB-8D86-2A10-70F56E969376}"/>
              </a:ext>
            </a:extLst>
          </p:cNvPr>
          <p:cNvSpPr txBox="1"/>
          <p:nvPr/>
        </p:nvSpPr>
        <p:spPr>
          <a:xfrm>
            <a:off x="10778445" y="5834051"/>
            <a:ext cx="115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Output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A9D2B9-02B0-A213-7BE6-822D739C8EF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219213" y="5450572"/>
            <a:ext cx="616274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41BAA1-2D2C-EA7F-8E29-E3C99418A3A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242839" y="5849203"/>
            <a:ext cx="5926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3DE8A6-38DC-1226-F6D7-9FA70D94286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276227" y="6033869"/>
            <a:ext cx="559260" cy="27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EDE000-E04D-B99A-37E9-CA0E429586E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276227" y="6033869"/>
            <a:ext cx="559260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240547-7AD4-FFCF-D3E3-86CD065F6F77}"/>
              </a:ext>
            </a:extLst>
          </p:cNvPr>
          <p:cNvCxnSpPr>
            <a:cxnSpLocks/>
          </p:cNvCxnSpPr>
          <p:nvPr/>
        </p:nvCxnSpPr>
        <p:spPr>
          <a:xfrm>
            <a:off x="9988765" y="6031090"/>
            <a:ext cx="75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81175-422D-0B15-C125-DF5A0EF72C26}"/>
              </a:ext>
            </a:extLst>
          </p:cNvPr>
          <p:cNvSpPr txBox="1"/>
          <p:nvPr/>
        </p:nvSpPr>
        <p:spPr>
          <a:xfrm>
            <a:off x="7385405" y="2260833"/>
            <a:ext cx="45463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 =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2*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2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4*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3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5*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4 </a:t>
            </a:r>
          </a:p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=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6*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</a:t>
            </a:r>
          </a:p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=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7*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</a:t>
            </a:r>
          </a:p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=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6*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9*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</a:t>
            </a:r>
            <a:endParaRPr lang="en-US" sz="1600" dirty="0"/>
          </a:p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165200-F42D-6D6C-6CB0-189CE01BEF3F}"/>
              </a:ext>
            </a:extLst>
          </p:cNvPr>
          <p:cNvSpPr txBox="1"/>
          <p:nvPr/>
        </p:nvSpPr>
        <p:spPr>
          <a:xfrm>
            <a:off x="729352" y="1214951"/>
            <a:ext cx="11202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CNN is trained the same way as FNN using </a:t>
            </a:r>
            <a:r>
              <a:rPr lang="en-US" sz="2400" dirty="0">
                <a:solidFill>
                  <a:srgbClr val="C00000"/>
                </a:solidFill>
              </a:rPr>
              <a:t>backpropagation</a:t>
            </a:r>
            <a:r>
              <a:rPr lang="en-US" sz="2400" dirty="0"/>
              <a:t> with gradient descent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BA43E3-ED78-D03F-7CF9-2148738676EB}"/>
              </a:ext>
            </a:extLst>
          </p:cNvPr>
          <p:cNvSpPr txBox="1"/>
          <p:nvPr/>
        </p:nvSpPr>
        <p:spPr>
          <a:xfrm>
            <a:off x="834668" y="349194"/>
            <a:ext cx="6185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" sz="4000" dirty="0">
                <a:latin typeface="+mj-lt"/>
                <a:ea typeface="+mj-ea"/>
                <a:cs typeface="+mj-cs"/>
                <a:sym typeface="Arial"/>
              </a:rPr>
              <a:t>Training CNN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975094-F080-5F20-69D1-EC80B1C957A3}"/>
                  </a:ext>
                </a:extLst>
              </p:cNvPr>
              <p:cNvSpPr txBox="1"/>
              <p:nvPr/>
            </p:nvSpPr>
            <p:spPr>
              <a:xfrm>
                <a:off x="7923322" y="5397198"/>
                <a:ext cx="98631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975094-F080-5F20-69D1-EC80B1C9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322" y="5397198"/>
                <a:ext cx="98631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3D871-4166-8A59-2415-9E52D2471DE5}"/>
                  </a:ext>
                </a:extLst>
              </p:cNvPr>
              <p:cNvSpPr txBox="1"/>
              <p:nvPr/>
            </p:nvSpPr>
            <p:spPr>
              <a:xfrm>
                <a:off x="7874988" y="5710620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6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3D871-4166-8A59-2415-9E52D2471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988" y="5710620"/>
                <a:ext cx="9863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BB94D-9208-3022-3320-8FA3E0A5EB1B}"/>
                  </a:ext>
                </a:extLst>
              </p:cNvPr>
              <p:cNvSpPr txBox="1"/>
              <p:nvPr/>
            </p:nvSpPr>
            <p:spPr>
              <a:xfrm>
                <a:off x="7874988" y="6084295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7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BB94D-9208-3022-3320-8FA3E0A5E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988" y="6084295"/>
                <a:ext cx="98631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23DE4-5F82-64E9-945A-56C3EEB0853A}"/>
                  </a:ext>
                </a:extLst>
              </p:cNvPr>
              <p:cNvSpPr txBox="1"/>
              <p:nvPr/>
            </p:nvSpPr>
            <p:spPr>
              <a:xfrm>
                <a:off x="7923321" y="6400177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23DE4-5F82-64E9-945A-56C3EEB0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321" y="6400177"/>
                <a:ext cx="9863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D70453E-EED1-47AB-FB90-02E9886E935D}"/>
              </a:ext>
            </a:extLst>
          </p:cNvPr>
          <p:cNvSpPr txBox="1"/>
          <p:nvPr/>
        </p:nvSpPr>
        <p:spPr>
          <a:xfrm>
            <a:off x="7441739" y="4727220"/>
            <a:ext cx="122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Flatten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FB787-C838-4500-D1F1-6CE5FACEEF9F}"/>
              </a:ext>
            </a:extLst>
          </p:cNvPr>
          <p:cNvSpPr txBox="1"/>
          <p:nvPr/>
        </p:nvSpPr>
        <p:spPr>
          <a:xfrm>
            <a:off x="8954787" y="5807959"/>
            <a:ext cx="1465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03A045-D465-E825-EB75-40341CA8DC6C}"/>
                  </a:ext>
                </a:extLst>
              </p:cNvPr>
              <p:cNvSpPr txBox="1"/>
              <p:nvPr/>
            </p:nvSpPr>
            <p:spPr>
              <a:xfrm>
                <a:off x="6328219" y="4131121"/>
                <a:ext cx="60977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𝑢𝑡𝑝𝑢𝑡</m:t>
                      </m:r>
                      <m:r>
                        <m:rPr>
                          <m:nor/>
                        </m:rPr>
                        <a:rPr lang="en-US" sz="1800" b="0" i="0" dirty="0" smtClean="0"/>
                        <m:t>= </m:t>
                      </m:r>
                      <m:r>
                        <m:rPr>
                          <m:nor/>
                        </m:rPr>
                        <a:rPr lang="en-US" sz="1800" b="0" i="0" dirty="0" smtClean="0"/>
                        <m:t>Sigmoid</m:t>
                      </m:r>
                      <m:r>
                        <m:rPr>
                          <m:nor/>
                        </m:rPr>
                        <a:rPr lang="en-US" sz="1800" b="0" i="0" dirty="0" smtClean="0"/>
                        <m:t>(</m:t>
                      </m:r>
                      <m:r>
                        <m:rPr>
                          <m:nor/>
                        </m:rPr>
                        <a:rPr lang="en-US" sz="1800" dirty="0" smtClean="0"/>
                        <m:t>Z</m:t>
                      </m:r>
                      <m:r>
                        <m:rPr>
                          <m:nor/>
                        </m:rPr>
                        <a:rPr lang="en-US" sz="1800" dirty="0" smtClean="0"/>
                        <m:t>1∗</m:t>
                      </m:r>
                      <m:r>
                        <m:rPr>
                          <m:nor/>
                        </m:rPr>
                        <a:rPr lang="en-US" sz="1800" dirty="0" smtClean="0"/>
                        <m:t>w</m:t>
                      </m:r>
                      <m:r>
                        <m:rPr>
                          <m:nor/>
                        </m:rPr>
                        <a:rPr lang="en-US" sz="1800" dirty="0" smtClean="0"/>
                        <m:t>5  + </m:t>
                      </m:r>
                      <m:r>
                        <m:rPr>
                          <m:nor/>
                        </m:rPr>
                        <a:rPr lang="en-US" sz="1800" dirty="0" smtClean="0"/>
                        <m:t>Z</m:t>
                      </m:r>
                      <m:r>
                        <m:rPr>
                          <m:nor/>
                        </m:rPr>
                        <a:rPr lang="en-US" sz="1800" dirty="0" smtClean="0"/>
                        <m:t>2∗</m:t>
                      </m:r>
                      <m:r>
                        <m:rPr>
                          <m:nor/>
                        </m:rPr>
                        <a:rPr lang="en-US" sz="1800" dirty="0" smtClean="0"/>
                        <m:t>w</m:t>
                      </m:r>
                      <m:r>
                        <m:rPr>
                          <m:nor/>
                        </m:rPr>
                        <a:rPr lang="en-US" sz="1800" dirty="0" smtClean="0"/>
                        <m:t>6 + </m:t>
                      </m:r>
                      <m:r>
                        <m:rPr>
                          <m:nor/>
                        </m:rPr>
                        <a:rPr lang="en-US" sz="1800" dirty="0" smtClean="0"/>
                        <m:t>Z</m:t>
                      </m:r>
                      <m:r>
                        <m:rPr>
                          <m:nor/>
                        </m:rPr>
                        <a:rPr lang="en-US" sz="1800" dirty="0" smtClean="0"/>
                        <m:t>3∗</m:t>
                      </m:r>
                      <m:r>
                        <m:rPr>
                          <m:nor/>
                        </m:rPr>
                        <a:rPr lang="en-US" sz="1800" dirty="0" smtClean="0"/>
                        <m:t>w</m:t>
                      </m:r>
                      <m:r>
                        <m:rPr>
                          <m:nor/>
                        </m:rPr>
                        <a:rPr lang="en-US" sz="1800" dirty="0" smtClean="0"/>
                        <m:t>7 + </m:t>
                      </m:r>
                      <m:r>
                        <m:rPr>
                          <m:nor/>
                        </m:rPr>
                        <a:rPr lang="en-US" sz="1800" dirty="0" smtClean="0"/>
                        <m:t>Z</m:t>
                      </m:r>
                      <m:r>
                        <m:rPr>
                          <m:nor/>
                        </m:rPr>
                        <a:rPr lang="en-US" sz="1800" dirty="0" smtClean="0"/>
                        <m:t>4∗</m:t>
                      </m:r>
                      <m:r>
                        <m:rPr>
                          <m:nor/>
                        </m:rPr>
                        <a:rPr lang="en-US" sz="1800" dirty="0" smtClean="0"/>
                        <m:t>w</m:t>
                      </m:r>
                      <m:r>
                        <m:rPr>
                          <m:nor/>
                        </m:rPr>
                        <a:rPr lang="en-US" sz="1800" dirty="0" smtClean="0"/>
                        <m:t>8)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03A045-D465-E825-EB75-40341CA8D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19" y="4131121"/>
                <a:ext cx="6097712" cy="369332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D79273-62BB-6544-2803-A73CFF7E4D4C}"/>
              </a:ext>
            </a:extLst>
          </p:cNvPr>
          <p:cNvSpPr txBox="1"/>
          <p:nvPr/>
        </p:nvSpPr>
        <p:spPr>
          <a:xfrm>
            <a:off x="7377126" y="1841516"/>
            <a:ext cx="4284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Forward Propagation:</a:t>
            </a:r>
          </a:p>
        </p:txBody>
      </p:sp>
    </p:spTree>
    <p:extLst>
      <p:ext uri="{BB962C8B-B14F-4D97-AF65-F5344CB8AC3E}">
        <p14:creationId xmlns:p14="http://schemas.microsoft.com/office/powerpoint/2010/main" val="3083194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952" y="1203159"/>
                <a:ext cx="4337095" cy="5292234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Learning_Rate</a:t>
                </a:r>
                <a:r>
                  <a:rPr lang="en-US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chain rule</a:t>
                </a:r>
                <a:r>
                  <a:rPr lang="en-US" dirty="0"/>
                  <a:t> is a formula that expresses the derivative as 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/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/>
              </a:p>
              <a:p>
                <a:pPr marL="0" indent="0">
                  <a:buNone/>
                </a:pPr>
                <a:endParaRPr lang="en-US" sz="3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52" y="1203159"/>
                <a:ext cx="4337095" cy="5292234"/>
              </a:xfrm>
              <a:blipFill>
                <a:blip r:embed="rId2"/>
                <a:stretch>
                  <a:fillRect l="-1404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526133-FDB9-374F-37E2-855E06758ACC}"/>
                  </a:ext>
                </a:extLst>
              </p:cNvPr>
              <p:cNvSpPr txBox="1"/>
              <p:nvPr/>
            </p:nvSpPr>
            <p:spPr>
              <a:xfrm>
                <a:off x="7598178" y="1810206"/>
                <a:ext cx="4034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" sz="2000" kern="0" dirty="0" smtClean="0">
                        <a:solidFill>
                          <a:srgbClr val="000000"/>
                        </a:solidFill>
                        <a:latin typeface="Arial"/>
                        <a:ea typeface="Arial"/>
                        <a:sym typeface="Arial"/>
                      </a:rPr>
                      <m:t>Output</m:t>
                    </m:r>
                    <m:r>
                      <a:rPr lang="en-US" sz="20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sz="2400" dirty="0"/>
                  <a:t> = Sigmoid(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526133-FDB9-374F-37E2-855E0675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78" y="1810206"/>
                <a:ext cx="4034566" cy="461665"/>
              </a:xfrm>
              <a:prstGeom prst="rect">
                <a:avLst/>
              </a:prstGeom>
              <a:blipFill>
                <a:blip r:embed="rId3"/>
                <a:stretch>
                  <a:fillRect l="-604" t="-10526" r="-120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BCE0CE-11C0-68D9-3065-8B8015CF5CA3}"/>
                  </a:ext>
                </a:extLst>
              </p:cNvPr>
              <p:cNvSpPr txBox="1"/>
              <p:nvPr/>
            </p:nvSpPr>
            <p:spPr>
              <a:xfrm>
                <a:off x="7616400" y="2251292"/>
                <a:ext cx="3534180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latin typeface="Cambria Math" panose="02040503050406030204" pitchFamily="18" charset="0"/>
                  </a:rPr>
                  <a:t>E=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𝑇𝑟𝑎𝑔𝑒𝑡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BCE0CE-11C0-68D9-3065-8B8015CF5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400" y="2251292"/>
                <a:ext cx="3534180" cy="613886"/>
              </a:xfrm>
              <a:prstGeom prst="rect">
                <a:avLst/>
              </a:prstGeom>
              <a:blipFill>
                <a:blip r:embed="rId4"/>
                <a:stretch>
                  <a:fillRect l="-2586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70F42EE-0BFE-522C-4F1A-6CEB2551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0" hangingPunct="0">
              <a:defRPr/>
            </a:pPr>
            <a:r>
              <a:rPr lang="en" sz="4000" dirty="0">
                <a:sym typeface="Arial"/>
              </a:rPr>
              <a:t>Training CNN – Backprop in Fully Connected Layers</a:t>
            </a:r>
            <a:endParaRPr lang="en-US" sz="4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DDA104-A49A-36C3-31C5-AD481E366D8C}"/>
              </a:ext>
            </a:extLst>
          </p:cNvPr>
          <p:cNvGraphicFramePr>
            <a:graphicFrameLocks noGrp="1"/>
          </p:cNvGraphicFramePr>
          <p:nvPr/>
        </p:nvGraphicFramePr>
        <p:xfrm>
          <a:off x="7616400" y="4156573"/>
          <a:ext cx="72147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1474">
                  <a:extLst>
                    <a:ext uri="{9D8B030D-6E8A-4147-A177-3AD203B41FA5}">
                      <a16:colId xmlns:a16="http://schemas.microsoft.com/office/drawing/2014/main" val="280430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33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289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6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95314098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6F1F694A-67A4-F696-A4FD-DECF0FD582AF}"/>
              </a:ext>
            </a:extLst>
          </p:cNvPr>
          <p:cNvSpPr/>
          <p:nvPr/>
        </p:nvSpPr>
        <p:spPr>
          <a:xfrm>
            <a:off x="8897134" y="4549169"/>
            <a:ext cx="1153276" cy="626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67384-4411-7A5D-43D9-AFC15BDFD095}"/>
              </a:ext>
            </a:extLst>
          </p:cNvPr>
          <p:cNvSpPr txBox="1"/>
          <p:nvPr/>
        </p:nvSpPr>
        <p:spPr>
          <a:xfrm>
            <a:off x="8897132" y="4692780"/>
            <a:ext cx="146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 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2A50D-4280-B73E-1F5A-8F93DA90C8FF}"/>
              </a:ext>
            </a:extLst>
          </p:cNvPr>
          <p:cNvSpPr txBox="1"/>
          <p:nvPr/>
        </p:nvSpPr>
        <p:spPr>
          <a:xfrm>
            <a:off x="10840090" y="4677628"/>
            <a:ext cx="115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Output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D0672F-FD2E-5CCE-1BF0-8AC38E916AD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280858" y="4294149"/>
            <a:ext cx="616274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B7418E-E2FE-D987-CDB9-34A5803852B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304484" y="4692780"/>
            <a:ext cx="5926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37D197-B582-BDAB-7569-47AE8A998CE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37872" y="4877446"/>
            <a:ext cx="559260" cy="27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00DDB4-90D1-BD50-B45A-89A026C01A1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37872" y="4877446"/>
            <a:ext cx="559260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F775C-58AB-5151-937A-20318F56B3D2}"/>
              </a:ext>
            </a:extLst>
          </p:cNvPr>
          <p:cNvCxnSpPr>
            <a:cxnSpLocks/>
          </p:cNvCxnSpPr>
          <p:nvPr/>
        </p:nvCxnSpPr>
        <p:spPr>
          <a:xfrm>
            <a:off x="10050410" y="4874667"/>
            <a:ext cx="75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04484A-0A34-0B50-B2BA-04CE81F61A62}"/>
                  </a:ext>
                </a:extLst>
              </p:cNvPr>
              <p:cNvSpPr txBox="1"/>
              <p:nvPr/>
            </p:nvSpPr>
            <p:spPr>
              <a:xfrm>
                <a:off x="7984967" y="4240775"/>
                <a:ext cx="98631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04484A-0A34-0B50-B2BA-04CE81F61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967" y="4240775"/>
                <a:ext cx="98631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13635B-E27D-93EF-6A74-324F5BB94EE5}"/>
                  </a:ext>
                </a:extLst>
              </p:cNvPr>
              <p:cNvSpPr txBox="1"/>
              <p:nvPr/>
            </p:nvSpPr>
            <p:spPr>
              <a:xfrm>
                <a:off x="7936633" y="4554197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6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13635B-E27D-93EF-6A74-324F5BB94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33" y="4554197"/>
                <a:ext cx="9863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E7E9F8-B9A3-82CD-1553-C0313B6BDB79}"/>
                  </a:ext>
                </a:extLst>
              </p:cNvPr>
              <p:cNvSpPr txBox="1"/>
              <p:nvPr/>
            </p:nvSpPr>
            <p:spPr>
              <a:xfrm>
                <a:off x="7936633" y="4927872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7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E7E9F8-B9A3-82CD-1553-C0313B6B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33" y="4927872"/>
                <a:ext cx="98631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7B9336-1B04-AA6C-E98E-C913C21E81B3}"/>
                  </a:ext>
                </a:extLst>
              </p:cNvPr>
              <p:cNvSpPr txBox="1"/>
              <p:nvPr/>
            </p:nvSpPr>
            <p:spPr>
              <a:xfrm>
                <a:off x="7984966" y="5243754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7B9336-1B04-AA6C-E98E-C913C21E8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966" y="5243754"/>
                <a:ext cx="98631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61B8BB-6A0B-20DB-92CA-91BB7B380F2A}"/>
              </a:ext>
            </a:extLst>
          </p:cNvPr>
          <p:cNvCxnSpPr>
            <a:stCxn id="11" idx="0"/>
            <a:endCxn id="11" idx="4"/>
          </p:cNvCxnSpPr>
          <p:nvPr/>
        </p:nvCxnSpPr>
        <p:spPr>
          <a:xfrm>
            <a:off x="9473772" y="4549169"/>
            <a:ext cx="0" cy="62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494689-3D84-CC46-0C15-A0738D7D514B}"/>
              </a:ext>
            </a:extLst>
          </p:cNvPr>
          <p:cNvSpPr txBox="1"/>
          <p:nvPr/>
        </p:nvSpPr>
        <p:spPr>
          <a:xfrm>
            <a:off x="8920758" y="4330329"/>
            <a:ext cx="197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        out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D9D5B-EBA9-F2D6-DF6A-C457B169026C}"/>
              </a:ext>
            </a:extLst>
          </p:cNvPr>
          <p:cNvSpPr txBox="1"/>
          <p:nvPr/>
        </p:nvSpPr>
        <p:spPr>
          <a:xfrm>
            <a:off x="9276136" y="4650740"/>
            <a:ext cx="1862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80EC58-C592-1024-778E-22A881AFC6C9}"/>
              </a:ext>
            </a:extLst>
          </p:cNvPr>
          <p:cNvSpPr txBox="1"/>
          <p:nvPr/>
        </p:nvSpPr>
        <p:spPr>
          <a:xfrm>
            <a:off x="10722912" y="3209699"/>
            <a:ext cx="1790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Real Label (Target)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2612A9-42F8-F29F-F17C-122D0AA30550}"/>
                  </a:ext>
                </a:extLst>
              </p:cNvPr>
              <p:cNvSpPr txBox="1"/>
              <p:nvPr/>
            </p:nvSpPr>
            <p:spPr>
              <a:xfrm>
                <a:off x="7549223" y="1413016"/>
                <a:ext cx="44441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= </m:t>
                      </m:r>
                      <m:r>
                        <m:rPr>
                          <m:nor/>
                        </m:rPr>
                        <a:rPr lang="en-US" sz="2000" dirty="0" smtClean="0"/>
                        <m:t>Z</m:t>
                      </m:r>
                      <m:r>
                        <m:rPr>
                          <m:nor/>
                        </m:rPr>
                        <a:rPr lang="en-US" sz="2000" dirty="0" smtClean="0"/>
                        <m:t>1∗</m:t>
                      </m:r>
                      <m:r>
                        <m:rPr>
                          <m:nor/>
                        </m:rPr>
                        <a:rPr lang="en-US" sz="2000" dirty="0" smtClean="0"/>
                        <m:t>w</m:t>
                      </m:r>
                      <m:r>
                        <m:rPr>
                          <m:nor/>
                        </m:rPr>
                        <a:rPr lang="en-US" sz="2000" dirty="0" smtClean="0"/>
                        <m:t>5  + </m:t>
                      </m:r>
                      <m:r>
                        <m:rPr>
                          <m:nor/>
                        </m:rPr>
                        <a:rPr lang="en-US" sz="2000" dirty="0" smtClean="0"/>
                        <m:t>Z</m:t>
                      </m:r>
                      <m:r>
                        <m:rPr>
                          <m:nor/>
                        </m:rPr>
                        <a:rPr lang="en-US" sz="2000" dirty="0" smtClean="0"/>
                        <m:t>2∗</m:t>
                      </m:r>
                      <m:r>
                        <m:rPr>
                          <m:nor/>
                        </m:rPr>
                        <a:rPr lang="en-US" sz="2000" dirty="0" smtClean="0"/>
                        <m:t>w</m:t>
                      </m:r>
                      <m:r>
                        <m:rPr>
                          <m:nor/>
                        </m:rPr>
                        <a:rPr lang="en-US" sz="2000" dirty="0" smtClean="0"/>
                        <m:t>6 + </m:t>
                      </m:r>
                      <m:r>
                        <m:rPr>
                          <m:nor/>
                        </m:rPr>
                        <a:rPr lang="en-US" sz="2000" dirty="0" smtClean="0"/>
                        <m:t>Z</m:t>
                      </m:r>
                      <m:r>
                        <m:rPr>
                          <m:nor/>
                        </m:rPr>
                        <a:rPr lang="en-US" sz="2000" dirty="0" smtClean="0"/>
                        <m:t>3∗</m:t>
                      </m:r>
                      <m:r>
                        <m:rPr>
                          <m:nor/>
                        </m:rPr>
                        <a:rPr lang="en-US" sz="2000" dirty="0" smtClean="0"/>
                        <m:t>w</m:t>
                      </m:r>
                      <m:r>
                        <m:rPr>
                          <m:nor/>
                        </m:rPr>
                        <a:rPr lang="en-US" sz="2000" dirty="0" smtClean="0"/>
                        <m:t>7 + </m:t>
                      </m:r>
                      <m:r>
                        <m:rPr>
                          <m:nor/>
                        </m:rPr>
                        <a:rPr lang="en-US" sz="2000" dirty="0" smtClean="0"/>
                        <m:t>Z</m:t>
                      </m:r>
                      <m:r>
                        <m:rPr>
                          <m:nor/>
                        </m:rPr>
                        <a:rPr lang="en-US" sz="2000" dirty="0" smtClean="0"/>
                        <m:t>4∗</m:t>
                      </m:r>
                      <m:r>
                        <m:rPr>
                          <m:nor/>
                        </m:rPr>
                        <a:rPr lang="en-US" sz="2000" dirty="0" smtClean="0"/>
                        <m:t>w</m:t>
                      </m:r>
                      <m:r>
                        <m:rPr>
                          <m:nor/>
                        </m:rPr>
                        <a:rPr lang="en-US" sz="2000" dirty="0" smtClean="0"/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2612A9-42F8-F29F-F17C-122D0AA30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223" y="1413016"/>
                <a:ext cx="444414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4F4D14-01D5-C5CA-2CF0-F2B7AD4B2565}"/>
              </a:ext>
            </a:extLst>
          </p:cNvPr>
          <p:cNvCxnSpPr>
            <a:cxnSpLocks/>
          </p:cNvCxnSpPr>
          <p:nvPr/>
        </p:nvCxnSpPr>
        <p:spPr>
          <a:xfrm>
            <a:off x="11219380" y="3856030"/>
            <a:ext cx="0" cy="84363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EB0F5B-6E03-74BE-F0A7-317822D81949}"/>
              </a:ext>
            </a:extLst>
          </p:cNvPr>
          <p:cNvSpPr txBox="1"/>
          <p:nvPr/>
        </p:nvSpPr>
        <p:spPr>
          <a:xfrm>
            <a:off x="11254585" y="4026955"/>
            <a:ext cx="147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Error (E)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43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406F-3744-7892-1CB0-7DD3503F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14" y="265296"/>
            <a:ext cx="11100371" cy="1325563"/>
          </a:xfrm>
        </p:spPr>
        <p:txBody>
          <a:bodyPr/>
          <a:lstStyle/>
          <a:p>
            <a:r>
              <a:rPr lang="en" sz="4000" dirty="0">
                <a:sym typeface="Arial"/>
              </a:rPr>
              <a:t>Training CNN – Backprop in Fully Connected Layers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083" y="1564247"/>
                <a:ext cx="1199204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5 = </a:t>
                </a: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5 - 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Learning 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 </a:t>
                </a:r>
                <a:endParaRPr lang="en-US" sz="22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𝑂𝑢𝑡𝑝𝑢𝑡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𝑂𝑢𝑡𝑝𝑢𝑡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:r>
                  <a:rPr lang="en-US" sz="2200" dirty="0"/>
                  <a:t>-1*2*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𝑂𝑢𝑡𝑝𝑢𝑡</m:t>
                        </m:r>
                        <m:r>
                          <a:rPr lang="en-US" sz="2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𝑇𝑎𝑟𝑔𝑒𝑡</m:t>
                        </m:r>
                      </m:e>
                      <m:sup/>
                    </m:sSup>
                  </m:oMath>
                </a14:m>
                <a:r>
                  <a:rPr lang="en-US" sz="2200" dirty="0"/>
                  <a:t> </a:t>
                </a: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200" dirty="0"/>
                          <m:t>sigmoid</m:t>
                        </m:r>
                        <m:r>
                          <m:rPr>
                            <m:nor/>
                          </m:rPr>
                          <a:rPr lang="en-US" sz="22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sigmoid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(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sigmoid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(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)</a:t>
                </a:r>
                <a:r>
                  <a:rPr lang="en-US" sz="2200" dirty="0"/>
                  <a:t> , </a:t>
                </a:r>
                <a14:m>
                  <m:oMath xmlns:m="http://schemas.openxmlformats.org/officeDocument/2006/math"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</m:oMath>
                </a14:m>
                <a:r>
                  <a:rPr lang="en-US" sz="2000" dirty="0">
                    <a:highlight>
                      <a:srgbClr val="FFFF00"/>
                    </a:highlight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1∗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5  + 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2∗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6 + 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3∗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7 + 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4∗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8</m:t>
                    </m:r>
                  </m:oMath>
                </a14:m>
                <a:endParaRPr lang="en-US" sz="20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1∗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5 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2∗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6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3∗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7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4∗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i="0" dirty="0" smtClean="0">
                        <a:highlight>
                          <a:srgbClr val="FFFF00"/>
                        </a:highlight>
                      </a:rPr>
                      <m:t>Z</m:t>
                    </m:r>
                    <m:r>
                      <m:rPr>
                        <m:nor/>
                      </m:rPr>
                      <a:rPr lang="en-US" sz="2200" b="0" i="0" dirty="0" smtClean="0">
                        <a:highlight>
                          <a:srgbClr val="FFFF00"/>
                        </a:highlight>
                      </a:rPr>
                      <m:t>1</m:t>
                    </m:r>
                  </m:oMath>
                </a14:m>
                <a:r>
                  <a:rPr lang="en-US" sz="2200" dirty="0"/>
                  <a:t>,   </a:t>
                </a:r>
                <a:r>
                  <a:rPr lang="en-US" sz="1400" dirty="0"/>
                  <a:t>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Z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1 =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1*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w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1 +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2*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w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2 +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4*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w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3 + 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5*</a:t>
                </a:r>
                <a:r>
                  <a:rPr 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w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4 </a:t>
                </a: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:endParaRPr lang="en-US" sz="20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US" sz="2000" dirty="0">
                    <a:highlight>
                      <a:srgbClr val="FFFF00"/>
                    </a:highlight>
                  </a:rPr>
                  <a:t>All these values are calculated using the training data in forward propagation</a:t>
                </a:r>
                <a:r>
                  <a:rPr lang="en-US" sz="2000" dirty="0">
                    <a:highlight>
                      <a:srgbClr val="FFFF00"/>
                    </a:highlight>
                    <a:sym typeface="Wingdings" panose="05000000000000000000" pitchFamily="2" charset="2"/>
                  </a:rPr>
                  <a:t> we can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US" sz="2000" dirty="0"/>
                  <a:t>In a same way we can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083" y="1564247"/>
                <a:ext cx="11992041" cy="4351338"/>
              </a:xfrm>
              <a:blipFill>
                <a:blip r:embed="rId2"/>
                <a:stretch>
                  <a:fillRect l="-559" t="-1122" b="-20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B5F56D-86BF-A702-BC6D-5A2C48B26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79294"/>
              </p:ext>
            </p:extLst>
          </p:nvPr>
        </p:nvGraphicFramePr>
        <p:xfrm>
          <a:off x="7277071" y="1813983"/>
          <a:ext cx="72147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1474">
                  <a:extLst>
                    <a:ext uri="{9D8B030D-6E8A-4147-A177-3AD203B41FA5}">
                      <a16:colId xmlns:a16="http://schemas.microsoft.com/office/drawing/2014/main" val="280430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33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289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6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95314098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F91D83D9-165B-2CCF-217F-C76B117B641B}"/>
              </a:ext>
            </a:extLst>
          </p:cNvPr>
          <p:cNvSpPr/>
          <p:nvPr/>
        </p:nvSpPr>
        <p:spPr>
          <a:xfrm>
            <a:off x="8557805" y="2206579"/>
            <a:ext cx="1153276" cy="626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5BCF9-9E2C-2044-2EE4-220E8AF233E2}"/>
              </a:ext>
            </a:extLst>
          </p:cNvPr>
          <p:cNvSpPr txBox="1"/>
          <p:nvPr/>
        </p:nvSpPr>
        <p:spPr>
          <a:xfrm>
            <a:off x="8557803" y="2350190"/>
            <a:ext cx="146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 </a:t>
            </a:r>
            <a:endParaRPr lang="en-US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6BFF9-5967-2CD5-CB22-3B7FB251C38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41529" y="1951559"/>
            <a:ext cx="616274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3A624E-517B-EAE8-6F19-4EA28099AA9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5155" y="2350190"/>
            <a:ext cx="5926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DE84A-4F7D-B32D-BDA4-96FD2C90F7B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998543" y="2534856"/>
            <a:ext cx="559260" cy="27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4889E-D040-F6AD-C294-72D96735878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998543" y="2534856"/>
            <a:ext cx="559260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721FA6-2AFD-F45C-AA16-DDDB5982D608}"/>
              </a:ext>
            </a:extLst>
          </p:cNvPr>
          <p:cNvCxnSpPr>
            <a:cxnSpLocks/>
          </p:cNvCxnSpPr>
          <p:nvPr/>
        </p:nvCxnSpPr>
        <p:spPr>
          <a:xfrm>
            <a:off x="9711081" y="2532077"/>
            <a:ext cx="75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639BD5-9BB9-4D92-C4F9-546D5AE6D8F1}"/>
                  </a:ext>
                </a:extLst>
              </p:cNvPr>
              <p:cNvSpPr txBox="1"/>
              <p:nvPr/>
            </p:nvSpPr>
            <p:spPr>
              <a:xfrm>
                <a:off x="7645638" y="1898185"/>
                <a:ext cx="98631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639BD5-9BB9-4D92-C4F9-546D5AE6D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8" y="1898185"/>
                <a:ext cx="98631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0E1DE6-D247-3E70-3B95-772C6B41ED90}"/>
                  </a:ext>
                </a:extLst>
              </p:cNvPr>
              <p:cNvSpPr txBox="1"/>
              <p:nvPr/>
            </p:nvSpPr>
            <p:spPr>
              <a:xfrm>
                <a:off x="7597304" y="2211607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6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0E1DE6-D247-3E70-3B95-772C6B41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04" y="2211607"/>
                <a:ext cx="9863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297E2-2D0C-871F-E267-123C7A3957F0}"/>
                  </a:ext>
                </a:extLst>
              </p:cNvPr>
              <p:cNvSpPr txBox="1"/>
              <p:nvPr/>
            </p:nvSpPr>
            <p:spPr>
              <a:xfrm>
                <a:off x="7597304" y="2585282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7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297E2-2D0C-871F-E267-123C7A395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04" y="2585282"/>
                <a:ext cx="98631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0ECC5A-4FBB-B7B6-1EAB-6AB9F3FDAF6A}"/>
                  </a:ext>
                </a:extLst>
              </p:cNvPr>
              <p:cNvSpPr txBox="1"/>
              <p:nvPr/>
            </p:nvSpPr>
            <p:spPr>
              <a:xfrm>
                <a:off x="7645637" y="2901164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0ECC5A-4FBB-B7B6-1EAB-6AB9F3FDA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7" y="2901164"/>
                <a:ext cx="9863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8C0BD7-AD22-648E-C170-D8D44AB91354}"/>
              </a:ext>
            </a:extLst>
          </p:cNvPr>
          <p:cNvCxnSpPr>
            <a:stCxn id="7" idx="0"/>
            <a:endCxn id="7" idx="4"/>
          </p:cNvCxnSpPr>
          <p:nvPr/>
        </p:nvCxnSpPr>
        <p:spPr>
          <a:xfrm>
            <a:off x="9134443" y="2206579"/>
            <a:ext cx="0" cy="62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1B07CA-A8C6-880A-210D-F3D94C835045}"/>
              </a:ext>
            </a:extLst>
          </p:cNvPr>
          <p:cNvSpPr txBox="1"/>
          <p:nvPr/>
        </p:nvSpPr>
        <p:spPr>
          <a:xfrm>
            <a:off x="8581429" y="1987739"/>
            <a:ext cx="197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        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778B6E-D1E1-2428-E813-A15DCA3F708F}"/>
              </a:ext>
            </a:extLst>
          </p:cNvPr>
          <p:cNvSpPr txBox="1"/>
          <p:nvPr/>
        </p:nvSpPr>
        <p:spPr>
          <a:xfrm>
            <a:off x="8936807" y="2308150"/>
            <a:ext cx="1862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E3233-4A19-D25D-C046-68C0CF3ED522}"/>
              </a:ext>
            </a:extLst>
          </p:cNvPr>
          <p:cNvSpPr txBox="1"/>
          <p:nvPr/>
        </p:nvSpPr>
        <p:spPr>
          <a:xfrm>
            <a:off x="10468943" y="2381979"/>
            <a:ext cx="115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Output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1B044-DE05-1F03-3848-9F67A1D30858}"/>
              </a:ext>
            </a:extLst>
          </p:cNvPr>
          <p:cNvSpPr txBox="1"/>
          <p:nvPr/>
        </p:nvSpPr>
        <p:spPr>
          <a:xfrm>
            <a:off x="10560009" y="1241082"/>
            <a:ext cx="1790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Real Label (Target)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0E0D47-B2CB-674A-1924-277B33D760CC}"/>
              </a:ext>
            </a:extLst>
          </p:cNvPr>
          <p:cNvCxnSpPr>
            <a:cxnSpLocks/>
          </p:cNvCxnSpPr>
          <p:nvPr/>
        </p:nvCxnSpPr>
        <p:spPr>
          <a:xfrm>
            <a:off x="11092122" y="1825625"/>
            <a:ext cx="0" cy="66185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3E9E3A-7A17-E77D-DFB6-0D5C2A287767}"/>
              </a:ext>
            </a:extLst>
          </p:cNvPr>
          <p:cNvSpPr txBox="1"/>
          <p:nvPr/>
        </p:nvSpPr>
        <p:spPr>
          <a:xfrm>
            <a:off x="11127821" y="1949201"/>
            <a:ext cx="147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Error (E)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75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406F-3744-7892-1CB0-7DD3503F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0" y="44869"/>
            <a:ext cx="11348371" cy="1325563"/>
          </a:xfrm>
        </p:spPr>
        <p:txBody>
          <a:bodyPr/>
          <a:lstStyle/>
          <a:p>
            <a:pPr>
              <a:defRPr/>
            </a:pPr>
            <a:r>
              <a:rPr lang="en" sz="4000" dirty="0">
                <a:sym typeface="Arial"/>
              </a:rPr>
              <a:t>Training CNN – Backprop in Fully Connected Layers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928" y="1370432"/>
                <a:ext cx="1199204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:r>
                  <a:rPr lang="en-US" sz="2200" dirty="0">
                    <a:highlight>
                      <a:srgbClr val="FFFF00"/>
                    </a:highlight>
                  </a:rPr>
                  <a:t>-1*2*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(</a:t>
                </a:r>
                <a14:m>
                  <m:oMath xmlns:m="http://schemas.openxmlformats.org/officeDocument/2006/math"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/>
                    </m:sSup>
                  </m:oMath>
                </a14:m>
                <a:endParaRPr lang="en-US" sz="22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sz="2200" dirty="0"/>
                          <m:t>igmoid</m:t>
                        </m:r>
                        <m:r>
                          <m:rPr>
                            <m:nor/>
                          </m:rPr>
                          <a:rPr lang="en-US" sz="22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dirty="0" smtClean="0">
                        <a:highlight>
                          <a:srgbClr val="FFFF00"/>
                        </a:highlight>
                      </a:rPr>
                      <m:t>S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igmoid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(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dirty="0" smtClean="0">
                        <a:highlight>
                          <a:srgbClr val="FFFF00"/>
                        </a:highlight>
                      </a:rPr>
                      <m:t>S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igmoid</m:t>
                    </m:r>
                    <m:r>
                      <m:rPr>
                        <m:nor/>
                      </m:rPr>
                      <a:rPr lang="en-US" sz="2000" dirty="0">
                        <a:highlight>
                          <a:srgbClr val="FFFF00"/>
                        </a:highlight>
                      </a:rPr>
                      <m:t>(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)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Z</m:t>
                        </m:r>
                        <m:r>
                          <m:rPr>
                            <m:nor/>
                          </m:rPr>
                          <a:rPr lang="en-US" sz="2200" dirty="0"/>
                          <m:t>1∗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5 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6 </m:t>
                        </m:r>
                        <m:r>
                          <m:rPr>
                            <m:nor/>
                          </m:rPr>
                          <a:rPr lang="en-US" sz="2200" dirty="0"/>
                          <m:t>+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3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7 + </m:t>
                        </m:r>
                        <m:r>
                          <m:rPr>
                            <m:nor/>
                          </m:rPr>
                          <a:rPr lang="en-US" sz="2200" dirty="0"/>
                          <m:t>Z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4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i="0" dirty="0" smtClean="0">
                        <a:highlight>
                          <a:srgbClr val="FFFF00"/>
                        </a:highlight>
                      </a:rPr>
                      <m:t>W</m:t>
                    </m:r>
                    <m:r>
                      <m:rPr>
                        <m:nor/>
                      </m:rPr>
                      <a:rPr lang="en-US" sz="2200" b="0" i="0" dirty="0" smtClean="0">
                        <a:highlight>
                          <a:srgbClr val="FFFF00"/>
                        </a:highlight>
                      </a:rPr>
                      <m:t>5</m:t>
                    </m:r>
                  </m:oMath>
                </a14:m>
                <a:endParaRPr lang="en-US" sz="22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000" dirty="0">
                    <a:highlight>
                      <a:srgbClr val="FFFF00"/>
                    </a:highlight>
                  </a:rPr>
                  <a:t>All these values are calculated using the training data in forward propagation</a:t>
                </a:r>
                <a:r>
                  <a:rPr lang="en-US" sz="2000" dirty="0">
                    <a:highlight>
                      <a:srgbClr val="FFFF00"/>
                    </a:highlight>
                    <a:sym typeface="Wingdings" panose="05000000000000000000" pitchFamily="2" charset="2"/>
                  </a:rPr>
                  <a:t>  we can calculate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In a same way we can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 </a:t>
                </a:r>
                <a:endParaRPr lang="en-US" sz="1400" dirty="0">
                  <a:solidFill>
                    <a:schemeClr val="accent6">
                      <a:lumMod val="50000"/>
                    </a:schemeClr>
                  </a:solidFill>
                  <a:latin typeface="Aptos Narrow" panose="020B0004020202020204" pitchFamily="34" charset="0"/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0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928" y="1370432"/>
                <a:ext cx="11992041" cy="4351338"/>
              </a:xfrm>
              <a:blipFill>
                <a:blip r:embed="rId2"/>
                <a:stretch>
                  <a:fillRect l="-6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300EED-1E6D-C21A-EEF2-F2521D383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788222"/>
              </p:ext>
            </p:extLst>
          </p:nvPr>
        </p:nvGraphicFramePr>
        <p:xfrm>
          <a:off x="7153141" y="2226311"/>
          <a:ext cx="72147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1474">
                  <a:extLst>
                    <a:ext uri="{9D8B030D-6E8A-4147-A177-3AD203B41FA5}">
                      <a16:colId xmlns:a16="http://schemas.microsoft.com/office/drawing/2014/main" val="280430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33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289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6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95314098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A317188-077F-A5AC-9BF1-84A436A8E508}"/>
              </a:ext>
            </a:extLst>
          </p:cNvPr>
          <p:cNvSpPr/>
          <p:nvPr/>
        </p:nvSpPr>
        <p:spPr>
          <a:xfrm>
            <a:off x="8433875" y="2618907"/>
            <a:ext cx="1153276" cy="626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817DC-0C65-92B6-3969-F81D3D04C66B}"/>
              </a:ext>
            </a:extLst>
          </p:cNvPr>
          <p:cNvSpPr txBox="1"/>
          <p:nvPr/>
        </p:nvSpPr>
        <p:spPr>
          <a:xfrm>
            <a:off x="8433873" y="2762518"/>
            <a:ext cx="822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       O</a:t>
            </a:r>
            <a:endParaRPr lang="en-US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A2B0E4-EB08-4157-F96D-42887F8B409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17599" y="2363887"/>
            <a:ext cx="616274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27EB9-72FB-3E44-3BF8-23694D5CE0A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41225" y="2762518"/>
            <a:ext cx="5926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8CE996-9B76-6939-52D9-40CADC5C431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4613" y="2947184"/>
            <a:ext cx="559260" cy="27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C6C00-1113-AE4E-7070-A70C3C8568F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4613" y="2947184"/>
            <a:ext cx="559260" cy="58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B63EA3-47A2-BC97-47CF-256339359D03}"/>
              </a:ext>
            </a:extLst>
          </p:cNvPr>
          <p:cNvCxnSpPr>
            <a:cxnSpLocks/>
          </p:cNvCxnSpPr>
          <p:nvPr/>
        </p:nvCxnSpPr>
        <p:spPr>
          <a:xfrm>
            <a:off x="9587151" y="2944405"/>
            <a:ext cx="752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2FD046-F5E7-B228-9AC3-A142061A8A5C}"/>
              </a:ext>
            </a:extLst>
          </p:cNvPr>
          <p:cNvCxnSpPr>
            <a:stCxn id="7" idx="0"/>
            <a:endCxn id="7" idx="4"/>
          </p:cNvCxnSpPr>
          <p:nvPr/>
        </p:nvCxnSpPr>
        <p:spPr>
          <a:xfrm>
            <a:off x="9010513" y="2618907"/>
            <a:ext cx="0" cy="6262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61CC5F-9CD1-1142-986E-941502F66EC6}"/>
              </a:ext>
            </a:extLst>
          </p:cNvPr>
          <p:cNvSpPr txBox="1"/>
          <p:nvPr/>
        </p:nvSpPr>
        <p:spPr>
          <a:xfrm>
            <a:off x="9226328" y="2468183"/>
            <a:ext cx="61627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Out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38685F-51B6-8348-E877-9EB573D408BD}"/>
              </a:ext>
            </a:extLst>
          </p:cNvPr>
          <p:cNvSpPr txBox="1"/>
          <p:nvPr/>
        </p:nvSpPr>
        <p:spPr>
          <a:xfrm>
            <a:off x="8424188" y="2452111"/>
            <a:ext cx="61627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D0FD80-C6D1-50ED-67BE-438C2668A5BC}"/>
                  </a:ext>
                </a:extLst>
              </p:cNvPr>
              <p:cNvSpPr txBox="1"/>
              <p:nvPr/>
            </p:nvSpPr>
            <p:spPr>
              <a:xfrm>
                <a:off x="10377497" y="2747366"/>
                <a:ext cx="19481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b="1" kern="0" dirty="0">
                    <a:solidFill>
                      <a:srgbClr val="000000"/>
                    </a:solidFill>
                    <a:latin typeface="Arial"/>
                    <a:ea typeface="Arial"/>
                    <a:sym typeface="Arial"/>
                  </a:rPr>
                  <a:t>Output 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" b="1" kern="0" dirty="0">
                    <a:solidFill>
                      <a:srgbClr val="000000"/>
                    </a:solidFill>
                    <a:latin typeface="Arial"/>
                    <a:ea typeface="Arial"/>
                    <a:sym typeface="Arial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D0FD80-C6D1-50ED-67BE-438C2668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497" y="2747366"/>
                <a:ext cx="1948157" cy="369332"/>
              </a:xfrm>
              <a:prstGeom prst="rect">
                <a:avLst/>
              </a:prstGeom>
              <a:blipFill>
                <a:blip r:embed="rId3"/>
                <a:stretch>
                  <a:fillRect l="-2500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A6C0EB-FF27-ACDB-E507-D7C9E757A085}"/>
                  </a:ext>
                </a:extLst>
              </p:cNvPr>
              <p:cNvSpPr txBox="1"/>
              <p:nvPr/>
            </p:nvSpPr>
            <p:spPr>
              <a:xfrm>
                <a:off x="7474390" y="2344936"/>
                <a:ext cx="98631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A6C0EB-FF27-ACDB-E507-D7C9E757A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390" y="2344936"/>
                <a:ext cx="98631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CB7BF-27D1-70F8-5B57-B8535405B005}"/>
                  </a:ext>
                </a:extLst>
              </p:cNvPr>
              <p:cNvSpPr txBox="1"/>
              <p:nvPr/>
            </p:nvSpPr>
            <p:spPr>
              <a:xfrm>
                <a:off x="7426056" y="2658358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6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CB7BF-27D1-70F8-5B57-B8535405B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056" y="2658358"/>
                <a:ext cx="98631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83FDC6-FFFD-7FF2-EF2D-45EB47B517CB}"/>
                  </a:ext>
                </a:extLst>
              </p:cNvPr>
              <p:cNvSpPr txBox="1"/>
              <p:nvPr/>
            </p:nvSpPr>
            <p:spPr>
              <a:xfrm>
                <a:off x="7426056" y="3032033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7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83FDC6-FFFD-7FF2-EF2D-45EB47B5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056" y="3032033"/>
                <a:ext cx="9863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79062C-ABA7-8CC1-8397-22CEB7187CFF}"/>
                  </a:ext>
                </a:extLst>
              </p:cNvPr>
              <p:cNvSpPr txBox="1"/>
              <p:nvPr/>
            </p:nvSpPr>
            <p:spPr>
              <a:xfrm>
                <a:off x="7474389" y="3347915"/>
                <a:ext cx="9863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chemeClr val="accent1"/>
                          </a:solidFill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79062C-ABA7-8CC1-8397-22CEB7187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389" y="3347915"/>
                <a:ext cx="98631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545605A-1463-EC43-5371-53952BC785F3}"/>
              </a:ext>
            </a:extLst>
          </p:cNvPr>
          <p:cNvSpPr txBox="1"/>
          <p:nvPr/>
        </p:nvSpPr>
        <p:spPr>
          <a:xfrm>
            <a:off x="10377497" y="1536646"/>
            <a:ext cx="1790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Real Label (Target)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906DBD-B108-EAD2-C303-4B0139D4F7A7}"/>
              </a:ext>
            </a:extLst>
          </p:cNvPr>
          <p:cNvCxnSpPr>
            <a:cxnSpLocks/>
          </p:cNvCxnSpPr>
          <p:nvPr/>
        </p:nvCxnSpPr>
        <p:spPr>
          <a:xfrm>
            <a:off x="10909610" y="2121189"/>
            <a:ext cx="0" cy="66185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FC48E3-CBCF-3B39-426E-4D2C159A0818}"/>
              </a:ext>
            </a:extLst>
          </p:cNvPr>
          <p:cNvSpPr txBox="1"/>
          <p:nvPr/>
        </p:nvSpPr>
        <p:spPr>
          <a:xfrm>
            <a:off x="10945309" y="2244765"/>
            <a:ext cx="147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Error (E)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122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C0836-F2D5-5596-C4C6-86444B2B83A6}"/>
                  </a:ext>
                </a:extLst>
              </p:cNvPr>
              <p:cNvSpPr txBox="1"/>
              <p:nvPr/>
            </p:nvSpPr>
            <p:spPr>
              <a:xfrm>
                <a:off x="223461" y="1141940"/>
                <a:ext cx="8540393" cy="6081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= </a:t>
                </a:r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w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1 -  </a:t>
                </a: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Learning 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b="0" i="0" u="none" strike="noStrike" dirty="0">
                    <a:solidFill>
                      <a:srgbClr val="C00000"/>
                    </a:solidFill>
                    <a:effectLst/>
                    <a:latin typeface="Aptos Narrow" panose="020B0004020202020204" pitchFamily="34" charset="0"/>
                  </a:rPr>
                  <a:t> </a:t>
                </a:r>
              </a:p>
              <a:p>
                <a:endParaRPr lang="en-US" sz="1600" dirty="0">
                  <a:solidFill>
                    <a:srgbClr val="000000"/>
                  </a:solidFill>
                  <a:latin typeface="Aptos Narrow" panose="020B0004020202020204" pitchFamily="34" charset="0"/>
                </a:endParaRPr>
              </a:p>
              <a:p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+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</a:t>
                </a:r>
              </a:p>
              <a:p>
                <a:endParaRPr lang="en-US" sz="2800" dirty="0">
                  <a:solidFill>
                    <a:srgbClr val="000000"/>
                  </a:solidFill>
                  <a:latin typeface="Aptos Narrow" panose="020B00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:r>
                  <a:rPr lang="en-US" sz="28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1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</a:t>
                </a:r>
                <a:r>
                  <a:rPr lang="en-US" sz="28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2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accent6"/>
                    </a:solidFill>
                    <a:latin typeface="Aptos Narrow" panose="020B0004020202020204" pitchFamily="34" charset="0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*  </a:t>
                </a:r>
                <a:r>
                  <a:rPr lang="en-US" sz="28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4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accent6"/>
                    </a:solidFill>
                    <a:latin typeface="Aptos Narrow" panose="020B0004020202020204" pitchFamily="34" charset="0"/>
                  </a:rPr>
                  <a:t>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*  </a:t>
                </a:r>
                <a:r>
                  <a:rPr lang="en-US" sz="28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a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ptos Narrow" panose="020B0004020202020204" pitchFamily="34" charset="0"/>
                  </a:rPr>
                  <a:t>5</a:t>
                </a:r>
              </a:p>
              <a:p>
                <a:endParaRPr lang="en-US" sz="1600" dirty="0">
                  <a:solidFill>
                    <a:srgbClr val="000000"/>
                  </a:solidFill>
                  <a:highlight>
                    <a:srgbClr val="FFFF00"/>
                  </a:highlight>
                  <a:latin typeface="Aptos Narrow" panose="020B0004020202020204" pitchFamily="34" charset="0"/>
                </a:endParaRPr>
              </a:p>
              <a:p>
                <a:endParaRPr lang="en-US" sz="2000" dirty="0">
                  <a:solidFill>
                    <a:srgbClr val="000000"/>
                  </a:solidFill>
                  <a:highlight>
                    <a:srgbClr val="FFFF00"/>
                  </a:highlight>
                  <a:latin typeface="Aptos Narrow" panose="020B0004020202020204" pitchFamily="34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In a same way: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2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3 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5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6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4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5 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7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8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5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6 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8   </a:t>
                </a:r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  *  a</a:t>
                </a:r>
                <a:r>
                  <a:rPr lang="en-US" sz="1600" dirty="0">
                    <a:solidFill>
                      <a:srgbClr val="000000"/>
                    </a:solidFill>
                    <a:latin typeface="Aptos Narrow" panose="020B0004020202020204" pitchFamily="34" charset="0"/>
                  </a:rPr>
                  <a:t>9</a:t>
                </a:r>
              </a:p>
              <a:p>
                <a:endParaRPr lang="en-US" sz="28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C0836-F2D5-5596-C4C6-86444B2B8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1" y="1141940"/>
                <a:ext cx="8540393" cy="6081601"/>
              </a:xfrm>
              <a:prstGeom prst="rect">
                <a:avLst/>
              </a:prstGeom>
              <a:blipFill>
                <a:blip r:embed="rId2"/>
                <a:stretch>
                  <a:fillRect l="-1499" t="-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6047B8E-7967-6B88-3953-4FADE1AA1D5A}"/>
              </a:ext>
            </a:extLst>
          </p:cNvPr>
          <p:cNvSpPr txBox="1"/>
          <p:nvPr/>
        </p:nvSpPr>
        <p:spPr>
          <a:xfrm>
            <a:off x="8358027" y="1141940"/>
            <a:ext cx="454631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 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6*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7*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5*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6*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3 +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9*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4 </a:t>
            </a:r>
            <a:endParaRPr lang="en-US" sz="1400" dirty="0"/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52FFD-DD61-3ADB-63B3-6E9F281C095D}"/>
              </a:ext>
            </a:extLst>
          </p:cNvPr>
          <p:cNvSpPr txBox="1"/>
          <p:nvPr/>
        </p:nvSpPr>
        <p:spPr>
          <a:xfrm>
            <a:off x="310686" y="268249"/>
            <a:ext cx="11042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4000" dirty="0">
                <a:latin typeface="+mj-lt"/>
                <a:ea typeface="+mj-ea"/>
                <a:cs typeface="+mj-cs"/>
                <a:sym typeface="Arial"/>
              </a:rPr>
              <a:t>Training CNN – Backprop in Convolutional Layers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A8317-7F30-31E9-4388-92A16AC8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24" y="3122723"/>
            <a:ext cx="4546315" cy="808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A505A8-72CF-A482-5152-4F010AEB0ED5}"/>
                  </a:ext>
                </a:extLst>
              </p:cNvPr>
              <p:cNvSpPr txBox="1"/>
              <p:nvPr/>
            </p:nvSpPr>
            <p:spPr>
              <a:xfrm>
                <a:off x="8392279" y="4126636"/>
                <a:ext cx="3576260" cy="97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are calculated 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 we can calculate 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A505A8-72CF-A482-5152-4F010AEB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279" y="4126636"/>
                <a:ext cx="3576260" cy="973728"/>
              </a:xfrm>
              <a:prstGeom prst="rect">
                <a:avLst/>
              </a:prstGeom>
              <a:blipFill>
                <a:blip r:embed="rId4"/>
                <a:stretch>
                  <a:fillRect l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E21637-D7F7-1654-C424-959D02EDDD59}"/>
              </a:ext>
            </a:extLst>
          </p:cNvPr>
          <p:cNvSpPr txBox="1"/>
          <p:nvPr/>
        </p:nvSpPr>
        <p:spPr>
          <a:xfrm>
            <a:off x="7931650" y="5410563"/>
            <a:ext cx="3945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Instead of 9*4 parameters in a fully connected layer, it needs to learn only</a:t>
            </a:r>
          </a:p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4 parameters (w1,w2,w3,w4) in this convolutional layer.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2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2F95-CE64-5B23-6F09-02CD9295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Limitations of Fully Connected Layers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0235-09F8-C759-B0F8-65BB2319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9289"/>
            <a:ext cx="1112091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If input is </a:t>
            </a:r>
            <a:r>
              <a:rPr lang="en-US" sz="2400" dirty="0">
                <a:solidFill>
                  <a:srgbClr val="FF0000"/>
                </a:solidFill>
              </a:rPr>
              <a:t>64</a:t>
            </a:r>
            <a:r>
              <a:rPr lang="en-US" sz="2400" dirty="0"/>
              <a:t> pixel by </a:t>
            </a:r>
            <a:r>
              <a:rPr lang="en-US" sz="2400" dirty="0">
                <a:solidFill>
                  <a:srgbClr val="FF0000"/>
                </a:solidFill>
              </a:rPr>
              <a:t>64</a:t>
            </a:r>
            <a:r>
              <a:rPr lang="en-US" sz="2400" dirty="0"/>
              <a:t> pixel </a:t>
            </a:r>
            <a:r>
              <a:rPr lang="en-US" sz="2400" dirty="0">
                <a:solidFill>
                  <a:srgbClr val="FF0000"/>
                </a:solidFill>
              </a:rPr>
              <a:t>RGB</a:t>
            </a:r>
            <a:r>
              <a:rPr lang="en-US" sz="2400" dirty="0"/>
              <a:t> image, represented by:</a:t>
            </a:r>
          </a:p>
          <a:p>
            <a:pPr marL="0" indent="0">
              <a:buNone/>
            </a:pPr>
            <a:r>
              <a:rPr lang="en-US" sz="2400" dirty="0"/>
              <a:t> 64 x 64 x 3 = 12,288 values (inputs)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Hence, input layer of a Neural Network has 12,288 nodes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Assume that next layer has 8,000 nodes (near 2/3 of input layer)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Suppose that this neural network is </a:t>
            </a:r>
            <a:r>
              <a:rPr lang="en-US" sz="2400" dirty="0">
                <a:solidFill>
                  <a:srgbClr val="FF0000"/>
                </a:solidFill>
              </a:rPr>
              <a:t>fully connected</a:t>
            </a:r>
            <a:r>
              <a:rPr lang="en-US" sz="2400" dirty="0"/>
              <a:t>, then we have 12,288 * 8,000 = 98,304,000 weights (</a:t>
            </a:r>
            <a:r>
              <a:rPr lang="en-US" sz="2400" dirty="0">
                <a:solidFill>
                  <a:srgbClr val="FF0000"/>
                </a:solidFill>
              </a:rPr>
              <a:t>parameters</a:t>
            </a:r>
            <a:r>
              <a:rPr lang="en-US" sz="2400" dirty="0"/>
              <a:t> to be learnt during training)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Usually, we need </a:t>
            </a:r>
            <a:r>
              <a:rPr lang="en-US" sz="2400" dirty="0">
                <a:solidFill>
                  <a:srgbClr val="FF0000"/>
                </a:solidFill>
              </a:rPr>
              <a:t>more layers </a:t>
            </a:r>
            <a:r>
              <a:rPr lang="en-US" sz="2400" dirty="0"/>
              <a:t>for extracting complex features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Having too many weights: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Makes learning more difficult as </a:t>
            </a:r>
            <a:r>
              <a:rPr lang="en-US" sz="2000" dirty="0">
                <a:solidFill>
                  <a:srgbClr val="FF0000"/>
                </a:solidFill>
              </a:rPr>
              <a:t>dimension</a:t>
            </a:r>
            <a:r>
              <a:rPr lang="en-US" sz="2000" dirty="0"/>
              <a:t> of feature space is increased (</a:t>
            </a:r>
            <a:r>
              <a:rPr lang="en-US" sz="2000" dirty="0">
                <a:solidFill>
                  <a:srgbClr val="FF0000"/>
                </a:solidFill>
              </a:rPr>
              <a:t>curse of dimensionality</a:t>
            </a:r>
            <a:r>
              <a:rPr lang="en-US" sz="2000" dirty="0"/>
              <a:t>)</a:t>
            </a:r>
          </a:p>
          <a:p>
            <a:pPr marL="742950" lvl="1" indent="-285750"/>
            <a:r>
              <a:rPr lang="en-US" sz="2000" dirty="0"/>
              <a:t>Increases the likelihood of </a:t>
            </a:r>
            <a:r>
              <a:rPr lang="en-US" sz="2000" dirty="0">
                <a:solidFill>
                  <a:srgbClr val="FF0000"/>
                </a:solidFill>
              </a:rPr>
              <a:t>overfitting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Makes training more time/</a:t>
            </a:r>
            <a:r>
              <a:rPr lang="en-US" sz="2000" dirty="0">
                <a:solidFill>
                  <a:srgbClr val="FF0000"/>
                </a:solidFill>
              </a:rPr>
              <a:t>resource consuming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7456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3B76-408F-C998-2BE5-AA6C1943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ECFB-5409-A693-FC37-2CE09C8B2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 dirty="0"/>
              <a:t>Stride</a:t>
            </a:r>
            <a:r>
              <a:rPr lang="en-US" altLang="en-US" sz="2800" dirty="0"/>
              <a:t> is </a:t>
            </a:r>
            <a:r>
              <a:rPr lang="en-US" altLang="en-US" sz="2800" dirty="0">
                <a:solidFill>
                  <a:srgbClr val="C00000"/>
                </a:solidFill>
              </a:rPr>
              <a:t>number of nodes</a:t>
            </a:r>
            <a:r>
              <a:rPr lang="en-US" altLang="en-US" sz="2800" dirty="0"/>
              <a:t>, that the kernel moves over the input layer (vertically and horizontally) 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2800" dirty="0"/>
              <a:t>A </a:t>
            </a:r>
            <a:r>
              <a:rPr lang="en-US" altLang="en-US" sz="2800" dirty="0">
                <a:solidFill>
                  <a:srgbClr val="C00000"/>
                </a:solidFill>
              </a:rPr>
              <a:t>larger stride </a:t>
            </a:r>
            <a:r>
              <a:rPr lang="en-US" altLang="en-US" sz="2800" dirty="0"/>
              <a:t>yields a </a:t>
            </a:r>
            <a:r>
              <a:rPr lang="en-US" altLang="en-US" sz="2800" dirty="0">
                <a:solidFill>
                  <a:srgbClr val="C00000"/>
                </a:solidFill>
              </a:rPr>
              <a:t>smaller output </a:t>
            </a:r>
            <a:r>
              <a:rPr lang="en-US" altLang="en-US" sz="2800" dirty="0"/>
              <a:t>(feature map). 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2800" dirty="0"/>
              <a:t>Usually stride of </a:t>
            </a:r>
            <a:r>
              <a:rPr lang="en-US" altLang="en-US" sz="2800" dirty="0">
                <a:solidFill>
                  <a:srgbClr val="FF0000"/>
                </a:solidFill>
              </a:rPr>
              <a:t>one </a:t>
            </a:r>
            <a:r>
              <a:rPr lang="en-US" altLang="en-US" sz="2800" dirty="0"/>
              <a:t>or</a:t>
            </a:r>
            <a:r>
              <a:rPr lang="en-US" altLang="en-US" sz="2800" dirty="0">
                <a:solidFill>
                  <a:srgbClr val="FF0000"/>
                </a:solidFill>
              </a:rPr>
              <a:t> two </a:t>
            </a:r>
            <a:r>
              <a:rPr lang="en-US" altLang="en-US" sz="2800" dirty="0"/>
              <a:t>is used in CNN.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E384D-37EE-A724-9C4B-1E9F1E2E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38" y="4250326"/>
            <a:ext cx="4194838" cy="23878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AC51C3B-6F1E-775A-591A-130D009C8EFB}"/>
              </a:ext>
            </a:extLst>
          </p:cNvPr>
          <p:cNvSpPr/>
          <p:nvPr/>
        </p:nvSpPr>
        <p:spPr>
          <a:xfrm>
            <a:off x="3976099" y="5194764"/>
            <a:ext cx="534256" cy="3390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FB9EE-BE33-9041-ED7A-3941868C6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429" y="4551613"/>
            <a:ext cx="3170053" cy="16253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99C38AF-AB71-FE33-6C77-B0D7C643C22B}"/>
              </a:ext>
            </a:extLst>
          </p:cNvPr>
          <p:cNvSpPr/>
          <p:nvPr/>
        </p:nvSpPr>
        <p:spPr>
          <a:xfrm>
            <a:off x="9472140" y="5105194"/>
            <a:ext cx="534256" cy="3390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834">
            <a:extLst>
              <a:ext uri="{FF2B5EF4-FFF2-40B4-BE49-F238E27FC236}">
                <a16:creationId xmlns:a16="http://schemas.microsoft.com/office/drawing/2014/main" id="{D373F3DA-7206-75C0-E656-73734E4D72AC}"/>
              </a:ext>
            </a:extLst>
          </p:cNvPr>
          <p:cNvSpPr txBox="1"/>
          <p:nvPr/>
        </p:nvSpPr>
        <p:spPr>
          <a:xfrm>
            <a:off x="450850" y="4157913"/>
            <a:ext cx="774700" cy="39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  <a:defRPr/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F*F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2400" kern="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13" name="Shape 834">
            <a:extLst>
              <a:ext uri="{FF2B5EF4-FFF2-40B4-BE49-F238E27FC236}">
                <a16:creationId xmlns:a16="http://schemas.microsoft.com/office/drawing/2014/main" id="{AB09C6D0-90FC-8022-0F53-21F63603022E}"/>
              </a:ext>
            </a:extLst>
          </p:cNvPr>
          <p:cNvSpPr txBox="1"/>
          <p:nvPr/>
        </p:nvSpPr>
        <p:spPr>
          <a:xfrm>
            <a:off x="1045838" y="3727415"/>
            <a:ext cx="774700" cy="39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  <a:defRPr/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N*N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2400" kern="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C78A6-6132-003F-4952-2EBD2E4297AF}"/>
              </a:ext>
            </a:extLst>
          </p:cNvPr>
          <p:cNvSpPr txBox="1"/>
          <p:nvPr/>
        </p:nvSpPr>
        <p:spPr>
          <a:xfrm>
            <a:off x="5240676" y="3500428"/>
            <a:ext cx="3806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Output size= </a:t>
            </a:r>
            <a:r>
              <a:rPr lang="en-US" b="1" kern="0" dirty="0">
                <a:solidFill>
                  <a:schemeClr val="accent1"/>
                </a:solidFill>
                <a:latin typeface="Arial"/>
                <a:ea typeface="Arial"/>
                <a:sym typeface="Arial"/>
              </a:rPr>
              <a:t>((N - F) / stride) + 1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chemeClr val="accent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102AE-9B68-6B6D-576D-5235B063EC56}"/>
              </a:ext>
            </a:extLst>
          </p:cNvPr>
          <p:cNvSpPr txBox="1"/>
          <p:nvPr/>
        </p:nvSpPr>
        <p:spPr>
          <a:xfrm>
            <a:off x="4401678" y="4262013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N = 4, F = 2, Stride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((4 - 2)/1) + 1 =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8B3D9-D7B1-AA48-4B30-C12D4D75C755}"/>
              </a:ext>
            </a:extLst>
          </p:cNvPr>
          <p:cNvSpPr txBox="1"/>
          <p:nvPr/>
        </p:nvSpPr>
        <p:spPr>
          <a:xfrm>
            <a:off x="9422397" y="4321105"/>
            <a:ext cx="3008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N = 4, F = 2, Stride 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sym typeface="Arial"/>
              </a:rPr>
              <a:t>((4 - 2)/2) + 1 = 2</a:t>
            </a:r>
          </a:p>
        </p:txBody>
      </p:sp>
    </p:spTree>
    <p:extLst>
      <p:ext uri="{BB962C8B-B14F-4D97-AF65-F5344CB8AC3E}">
        <p14:creationId xmlns:p14="http://schemas.microsoft.com/office/powerpoint/2010/main" val="353436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50" name="Picture 5">
            <a:extLst>
              <a:ext uri="{FF2B5EF4-FFF2-40B4-BE49-F238E27FC236}">
                <a16:creationId xmlns:a16="http://schemas.microsoft.com/office/drawing/2014/main" id="{25B4EEA9-2372-F88A-3F4E-BD6CCE663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6" y="3622499"/>
            <a:ext cx="3613897" cy="210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EA26E-92E2-C1AE-369E-37D88405B3DC}"/>
              </a:ext>
            </a:extLst>
          </p:cNvPr>
          <p:cNvSpPr txBox="1">
            <a:spLocks noChangeArrowheads="1"/>
          </p:cNvSpPr>
          <p:nvPr/>
        </p:nvSpPr>
        <p:spPr>
          <a:xfrm>
            <a:off x="800099" y="316910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  <a:ea typeface="+mj-ea"/>
              </a:rPr>
              <a:t>Padding</a:t>
            </a:r>
            <a:endParaRPr lang="en-US" altLang="en-US" sz="40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745E-9CA1-9C11-5FBE-6D931B7AB80A}"/>
              </a:ext>
            </a:extLst>
          </p:cNvPr>
          <p:cNvSpPr txBox="1">
            <a:spLocks/>
          </p:cNvSpPr>
          <p:nvPr/>
        </p:nvSpPr>
        <p:spPr>
          <a:xfrm>
            <a:off x="800099" y="1178351"/>
            <a:ext cx="11015181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dirty="0"/>
              <a:t>Sometimes stride </a:t>
            </a:r>
            <a:r>
              <a:rPr lang="en-US" dirty="0">
                <a:solidFill>
                  <a:srgbClr val="C00000"/>
                </a:solidFill>
              </a:rPr>
              <a:t>doesn’t fit</a:t>
            </a:r>
            <a:r>
              <a:rPr lang="en-US" dirty="0"/>
              <a:t> the input layer  </a:t>
            </a:r>
          </a:p>
          <a:p>
            <a:pPr marL="0" indent="0" eaLnBrk="1" hangingPunct="1">
              <a:buNone/>
            </a:pPr>
            <a:r>
              <a:rPr lang="en-US" dirty="0"/>
              <a:t>We can </a:t>
            </a:r>
            <a:r>
              <a:rPr lang="en-US" dirty="0">
                <a:solidFill>
                  <a:srgbClr val="C00000"/>
                </a:solidFill>
              </a:rPr>
              <a:t>pad</a:t>
            </a:r>
            <a:r>
              <a:rPr lang="en-US" dirty="0"/>
              <a:t> input in every direction with 0’s before applying filter</a:t>
            </a:r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endParaRPr lang="en-US" dirty="0"/>
          </a:p>
        </p:txBody>
      </p:sp>
      <p:graphicFrame>
        <p:nvGraphicFramePr>
          <p:cNvPr id="4" name="Shape 846">
            <a:extLst>
              <a:ext uri="{FF2B5EF4-FFF2-40B4-BE49-F238E27FC236}">
                <a16:creationId xmlns:a16="http://schemas.microsoft.com/office/drawing/2014/main" id="{CF5A3BC4-67C7-F327-F536-92D9359CD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345078"/>
              </p:ext>
            </p:extLst>
          </p:nvPr>
        </p:nvGraphicFramePr>
        <p:xfrm>
          <a:off x="7285484" y="2452260"/>
          <a:ext cx="2679696" cy="4114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16" marR="91416" marT="91414" marB="91414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  <a:endParaRPr sz="1800" dirty="0"/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0</a:t>
                      </a:r>
                    </a:p>
                  </a:txBody>
                  <a:tcPr marL="91416" marR="91416" marT="91414" marB="91414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8267CB-B7C5-8606-F40A-ED42A9E73CE9}"/>
              </a:ext>
            </a:extLst>
          </p:cNvPr>
          <p:cNvSpPr txBox="1"/>
          <p:nvPr/>
        </p:nvSpPr>
        <p:spPr>
          <a:xfrm>
            <a:off x="1091355" y="2984688"/>
            <a:ext cx="3691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3*3 filter on 7x7 input with stride 3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70AC-A9B6-F893-681A-D8B6B5E5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19906-1116-76E9-3939-9AE96861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By applying a 3x3 filter to 6x6 image two times, we get a 2x2 image. Size of the image has gone </a:t>
            </a:r>
            <a:r>
              <a:rPr lang="en-US" sz="2400" dirty="0">
                <a:solidFill>
                  <a:srgbClr val="C00000"/>
                </a:solidFill>
              </a:rPr>
              <a:t>down</a:t>
            </a:r>
          </a:p>
          <a:p>
            <a:r>
              <a:rPr lang="en" sz="2400" dirty="0">
                <a:sym typeface="Arial"/>
              </a:rPr>
              <a:t>Sometimes </a:t>
            </a:r>
            <a:r>
              <a:rPr lang="en" sz="2400" dirty="0">
                <a:solidFill>
                  <a:srgbClr val="C00000"/>
                </a:solidFill>
                <a:sym typeface="Arial"/>
              </a:rPr>
              <a:t>shrinking too fast </a:t>
            </a:r>
            <a:r>
              <a:rPr lang="en" sz="2400" dirty="0">
                <a:sym typeface="Arial"/>
              </a:rPr>
              <a:t>is not desirable in feature maps.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we want to keep image size the same, we can use </a:t>
            </a:r>
            <a:r>
              <a:rPr lang="en-US" sz="2400" dirty="0">
                <a:solidFill>
                  <a:srgbClr val="C00000"/>
                </a:solidFill>
              </a:rPr>
              <a:t>padding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Same padding </a:t>
            </a:r>
            <a:r>
              <a:rPr lang="en-US" sz="2400" dirty="0"/>
              <a:t>is common to preserve size spatially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43C11-226D-E08A-EA32-972A210C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47" y="4060042"/>
            <a:ext cx="5265613" cy="27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10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6E1E7891-AA35-AC7A-6C89-4993BDADC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Padding Types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5D1063DE-EA56-08C9-C5AD-F0B286E1C5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48222"/>
            <a:ext cx="10792146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Zero-padding</a:t>
            </a:r>
            <a:r>
              <a:rPr lang="en-US" altLang="en-US" sz="2400" dirty="0"/>
              <a:t> is usually used when the filters do not fit the input image. This sets all elements that fall outside of the input matrix to zero, producing a larger or equally sized output. There are different types of padding:</a:t>
            </a:r>
            <a:endParaRPr lang="en-US" altLang="en-US" sz="2400" b="1" dirty="0"/>
          </a:p>
          <a:p>
            <a:r>
              <a:rPr lang="en-US" altLang="en-US" sz="2400" b="1" dirty="0"/>
              <a:t>Same padding:</a:t>
            </a:r>
            <a:r>
              <a:rPr lang="en-US" altLang="en-US" sz="2400" dirty="0"/>
              <a:t> This padding ensures that the output layer has the </a:t>
            </a:r>
            <a:r>
              <a:rPr lang="en-US" altLang="en-US" sz="2400" dirty="0">
                <a:solidFill>
                  <a:srgbClr val="C00000"/>
                </a:solidFill>
              </a:rPr>
              <a:t>same</a:t>
            </a:r>
            <a:r>
              <a:rPr lang="en-US" altLang="en-US" sz="2400" dirty="0"/>
              <a:t> size as the input layer. Zero-padding with (F-1)/2 will preserve size spatially (filters of size </a:t>
            </a:r>
            <a:r>
              <a:rPr lang="en-US" altLang="en-US" sz="2400" dirty="0" err="1"/>
              <a:t>FxF</a:t>
            </a:r>
            <a:r>
              <a:rPr lang="en-US" altLang="en-US" sz="2400" dirty="0"/>
              <a:t>)</a:t>
            </a:r>
          </a:p>
          <a:p>
            <a:r>
              <a:rPr lang="en-US" altLang="en-US" sz="2400" b="1" dirty="0"/>
              <a:t>Full padding: </a:t>
            </a:r>
            <a:r>
              <a:rPr lang="en-US" altLang="en-US" sz="2400" dirty="0"/>
              <a:t>This type of padding </a:t>
            </a:r>
            <a:r>
              <a:rPr lang="en-US" altLang="en-US" sz="2400" dirty="0">
                <a:solidFill>
                  <a:srgbClr val="C00000"/>
                </a:solidFill>
              </a:rPr>
              <a:t>increases</a:t>
            </a:r>
            <a:r>
              <a:rPr lang="en-US" altLang="en-US" sz="2400" dirty="0"/>
              <a:t> the size of the output by adding zeros to the border of the input.</a:t>
            </a:r>
            <a:endParaRPr lang="en-US" altLang="en-US" sz="2400" b="1" dirty="0"/>
          </a:p>
          <a:p>
            <a:endParaRPr lang="en-US" altLang="en-US" sz="2400" dirty="0"/>
          </a:p>
        </p:txBody>
      </p:sp>
      <p:pic>
        <p:nvPicPr>
          <p:cNvPr id="4" name="Picture 3" descr="A blue and green squares&#10;&#10;Description automatically generated">
            <a:extLst>
              <a:ext uri="{FF2B5EF4-FFF2-40B4-BE49-F238E27FC236}">
                <a16:creationId xmlns:a16="http://schemas.microsoft.com/office/drawing/2014/main" id="{5AC7A63E-497B-29DF-2D90-5EFB8C909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53" y="3838629"/>
            <a:ext cx="2656240" cy="3019371"/>
          </a:xfrm>
          <a:prstGeom prst="rect">
            <a:avLst/>
          </a:prstGeom>
        </p:spPr>
      </p:pic>
      <p:pic>
        <p:nvPicPr>
          <p:cNvPr id="6" name="Picture 5" descr="A blue and green squares&#10;&#10;Description automatically generated">
            <a:extLst>
              <a:ext uri="{FF2B5EF4-FFF2-40B4-BE49-F238E27FC236}">
                <a16:creationId xmlns:a16="http://schemas.microsoft.com/office/drawing/2014/main" id="{84546277-7AA1-0610-4700-FD8BABD80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68" y="3785821"/>
            <a:ext cx="2656241" cy="30908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03E9E8F3-3873-4E36-BEE1-7918E28A3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481" y="365126"/>
            <a:ext cx="9196869" cy="1325563"/>
          </a:xfrm>
        </p:spPr>
        <p:txBody>
          <a:bodyPr/>
          <a:lstStyle/>
          <a:p>
            <a:pPr eaLnBrk="0" hangingPunct="0"/>
            <a:r>
              <a:rPr lang="en-US" altLang="zh-TW" sz="4000" dirty="0"/>
              <a:t>Color Images – Filters</a:t>
            </a:r>
            <a:endParaRPr lang="zh-TW" altLang="en-US" sz="4000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7DC73246-1535-6111-23FF-D121FC584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614341"/>
              </p:ext>
            </p:extLst>
          </p:nvPr>
        </p:nvGraphicFramePr>
        <p:xfrm>
          <a:off x="8472488" y="3459796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91D7C3DB-14D7-C137-9891-D9844D0BC2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706223"/>
              </p:ext>
            </p:extLst>
          </p:nvPr>
        </p:nvGraphicFramePr>
        <p:xfrm>
          <a:off x="8636000" y="3666171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FF201D0E-0DD7-2612-F544-16BCC221A9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247522"/>
              </p:ext>
            </p:extLst>
          </p:nvPr>
        </p:nvGraphicFramePr>
        <p:xfrm>
          <a:off x="8842375" y="3867784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4E3DFE5-BE3A-DFFD-17DC-1E3522C30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46934"/>
              </p:ext>
            </p:extLst>
          </p:nvPr>
        </p:nvGraphicFramePr>
        <p:xfrm>
          <a:off x="4920185" y="269496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F97D8C9-0A53-3EB6-F2A1-6A0EC3DB1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922" y="3422044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Filter</a:t>
            </a:r>
            <a:endParaRPr lang="zh-TW" altLang="en-US" sz="24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80E2B82-4F82-8255-79EA-01BD4FCAF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757500"/>
              </p:ext>
            </p:extLst>
          </p:nvPr>
        </p:nvGraphicFramePr>
        <p:xfrm>
          <a:off x="5072585" y="284736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E3D328E-5ABB-5021-7258-99412A334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562818"/>
              </p:ext>
            </p:extLst>
          </p:nvPr>
        </p:nvGraphicFramePr>
        <p:xfrm>
          <a:off x="5224985" y="2963256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>
            <a:extLst>
              <a:ext uri="{FF2B5EF4-FFF2-40B4-BE49-F238E27FC236}">
                <a16:creationId xmlns:a16="http://schemas.microsoft.com/office/drawing/2014/main" id="{F0F2F28C-A06E-56A0-99C8-A509F4541441}"/>
              </a:ext>
            </a:extLst>
          </p:cNvPr>
          <p:cNvSpPr/>
          <p:nvPr/>
        </p:nvSpPr>
        <p:spPr>
          <a:xfrm>
            <a:off x="4414638" y="4398009"/>
            <a:ext cx="3907037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95C445A-C5FA-2147-5557-84D999AFF8B9}"/>
              </a:ext>
            </a:extLst>
          </p:cNvPr>
          <p:cNvGrpSpPr>
            <a:grpSpLocks/>
          </p:cNvGrpSpPr>
          <p:nvPr/>
        </p:nvGrpSpPr>
        <p:grpSpPr bwMode="auto">
          <a:xfrm>
            <a:off x="264971" y="2997994"/>
            <a:ext cx="3927475" cy="3630612"/>
            <a:chOff x="353684" y="3059766"/>
            <a:chExt cx="3927508" cy="3629534"/>
          </a:xfrm>
        </p:grpSpPr>
        <p:pic>
          <p:nvPicPr>
            <p:cNvPr id="23820" name="圖片 3">
              <a:extLst>
                <a:ext uri="{FF2B5EF4-FFF2-40B4-BE49-F238E27FC236}">
                  <a16:creationId xmlns:a16="http://schemas.microsoft.com/office/drawing/2014/main" id="{7CAF1BAB-0DAA-88B4-D8E4-0C844D8F5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1" name="文字方塊 16">
              <a:extLst>
                <a:ext uri="{FF2B5EF4-FFF2-40B4-BE49-F238E27FC236}">
                  <a16:creationId xmlns:a16="http://schemas.microsoft.com/office/drawing/2014/main" id="{D60F88DC-7A07-75DA-57D1-7520021D0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2400"/>
                <a:t>Color image</a:t>
              </a:r>
              <a:endParaRPr lang="zh-TW" altLang="en-US" sz="2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86E6E3-4419-3422-0286-BAB3C25B6F7F}"/>
              </a:ext>
            </a:extLst>
          </p:cNvPr>
          <p:cNvSpPr txBox="1"/>
          <p:nvPr/>
        </p:nvSpPr>
        <p:spPr>
          <a:xfrm>
            <a:off x="876857" y="1602743"/>
            <a:ext cx="9709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For </a:t>
            </a:r>
            <a:r>
              <a:rPr lang="en-US" altLang="en-US" sz="2400" dirty="0">
                <a:solidFill>
                  <a:srgbClr val="C00000"/>
                </a:solidFill>
              </a:rPr>
              <a:t>RGB</a:t>
            </a:r>
            <a:r>
              <a:rPr lang="en-US" altLang="en-US" sz="2400" dirty="0"/>
              <a:t> color images, each image is represented by </a:t>
            </a:r>
            <a:r>
              <a:rPr lang="en-US" altLang="en-US" sz="2400" dirty="0">
                <a:solidFill>
                  <a:srgbClr val="C00000"/>
                </a:solidFill>
              </a:rPr>
              <a:t>three</a:t>
            </a:r>
            <a:r>
              <a:rPr lang="en-US" altLang="en-US" sz="2400" dirty="0"/>
              <a:t> channels</a:t>
            </a:r>
          </a:p>
          <a:p>
            <a:r>
              <a:rPr lang="en-US" altLang="en-US" sz="2400" dirty="0"/>
              <a:t>Also, each </a:t>
            </a:r>
            <a:r>
              <a:rPr lang="en-US" altLang="en-US" sz="2400" dirty="0">
                <a:solidFill>
                  <a:srgbClr val="C00000"/>
                </a:solidFill>
              </a:rPr>
              <a:t>filter</a:t>
            </a:r>
            <a:r>
              <a:rPr lang="en-US" altLang="en-US" sz="2400" dirty="0"/>
              <a:t> should cover </a:t>
            </a:r>
            <a:r>
              <a:rPr lang="en-US" altLang="en-US" sz="2400" dirty="0">
                <a:solidFill>
                  <a:srgbClr val="C00000"/>
                </a:solidFill>
              </a:rPr>
              <a:t>triple</a:t>
            </a:r>
            <a:r>
              <a:rPr lang="en-US" altLang="en-US" sz="2400" dirty="0"/>
              <a:t> channels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475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D05DD-EFEA-06B8-C6A9-B122A7BF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" y="2355011"/>
            <a:ext cx="6531279" cy="4448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0D6571-3CCC-7C14-F89F-08BA3EA8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Color Images </a:t>
            </a:r>
            <a:r>
              <a:rPr lang="en-US" sz="4000" dirty="0"/>
              <a:t>-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36EC4-6CF9-B587-9946-72D4F17AC132}"/>
              </a:ext>
            </a:extLst>
          </p:cNvPr>
          <p:cNvSpPr txBox="1"/>
          <p:nvPr/>
        </p:nvSpPr>
        <p:spPr>
          <a:xfrm>
            <a:off x="959050" y="1524014"/>
            <a:ext cx="9709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filter contains </a:t>
            </a:r>
            <a:r>
              <a:rPr lang="en-US" sz="2400" dirty="0">
                <a:solidFill>
                  <a:srgbClr val="C00000"/>
                </a:solidFill>
              </a:rPr>
              <a:t>different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for different </a:t>
            </a:r>
            <a:r>
              <a:rPr lang="en-US" sz="2400" dirty="0">
                <a:solidFill>
                  <a:srgbClr val="C00000"/>
                </a:solidFill>
              </a:rPr>
              <a:t>channels</a:t>
            </a:r>
          </a:p>
          <a:p>
            <a:r>
              <a:rPr lang="en-US" sz="2400" dirty="0"/>
              <a:t>The results of convolution operations </a:t>
            </a:r>
            <a:r>
              <a:rPr lang="en-US" sz="2400" dirty="0">
                <a:solidFill>
                  <a:srgbClr val="C00000"/>
                </a:solidFill>
              </a:rPr>
              <a:t>summed</a:t>
            </a:r>
            <a:r>
              <a:rPr lang="en-US" sz="2400" dirty="0"/>
              <a:t> in the output layer </a:t>
            </a:r>
          </a:p>
        </p:txBody>
      </p:sp>
      <p:pic>
        <p:nvPicPr>
          <p:cNvPr id="6" name="Picture 5" descr="A diagram of a grid and a grid&#10;&#10;Description automatically generated with medium confidence">
            <a:extLst>
              <a:ext uri="{FF2B5EF4-FFF2-40B4-BE49-F238E27FC236}">
                <a16:creationId xmlns:a16="http://schemas.microsoft.com/office/drawing/2014/main" id="{76D60B7E-940C-C8D0-17E1-9C9A71EA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18" y="2607128"/>
            <a:ext cx="4319052" cy="39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06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539A-1F14-9A05-58AD-A9A3DC0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E4C76-EB44-900B-DA7B-FCD34D3E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3D Convolution is a type of convolution where the kernel slides in 3 </a:t>
            </a:r>
            <a:r>
              <a:rPr lang="en-US" dirty="0">
                <a:solidFill>
                  <a:srgbClr val="C00000"/>
                </a:solidFill>
              </a:rPr>
              <a:t>dimensions</a:t>
            </a:r>
            <a:r>
              <a:rPr lang="en-US" dirty="0"/>
              <a:t> as opposed to 2 dimensions with 2D convolutions.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CDBF6-99B8-3A18-78C4-EC4CC07D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88" y="3235247"/>
            <a:ext cx="7404243" cy="29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11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2ADC-070C-B6B0-B47C-34BACF0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Avoid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48B7-04F7-C614-DB45-2E83E86AD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Deep NNs have </a:t>
            </a:r>
            <a:r>
              <a:rPr lang="en-US" dirty="0">
                <a:solidFill>
                  <a:srgbClr val="C00000"/>
                </a:solidFill>
              </a:rPr>
              <a:t>many hidden layers </a:t>
            </a:r>
            <a:r>
              <a:rPr lang="en-US" dirty="0"/>
              <a:t>making them very expressive to learn complicated relationships between inputs and outputs.</a:t>
            </a:r>
          </a:p>
          <a:p>
            <a:pPr marL="0" indent="0">
              <a:buNone/>
            </a:pPr>
            <a:r>
              <a:rPr lang="en-US" dirty="0"/>
              <a:t>With </a:t>
            </a:r>
            <a:r>
              <a:rPr lang="en-US" dirty="0">
                <a:solidFill>
                  <a:srgbClr val="C00000"/>
                </a:solidFill>
              </a:rPr>
              <a:t>limited training data</a:t>
            </a:r>
            <a:r>
              <a:rPr lang="en-US" dirty="0"/>
              <a:t>, many complicated relationships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 will be the result of training data noises.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Many methods developed to reduce overfitting, including: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>
                <a:solidFill>
                  <a:srgbClr val="C00000"/>
                </a:solidFill>
              </a:rPr>
              <a:t>Early stopping </a:t>
            </a:r>
            <a:r>
              <a:rPr lang="en-US" dirty="0"/>
              <a:t>if accuracy is not increased on the </a:t>
            </a:r>
            <a:r>
              <a:rPr lang="en-US" dirty="0">
                <a:solidFill>
                  <a:srgbClr val="C00000"/>
                </a:solidFill>
              </a:rPr>
              <a:t>validation data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>
                <a:solidFill>
                  <a:srgbClr val="C00000"/>
                </a:solidFill>
              </a:rPr>
              <a:t>Dropout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>
                <a:solidFill>
                  <a:srgbClr val="C00000"/>
                </a:solidFill>
              </a:rPr>
              <a:t>Data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19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51991F-D13C-2889-8525-E5655513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06" y="4728102"/>
            <a:ext cx="3896216" cy="2063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73047-ADC7-2243-6F79-EE573CF5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DEB7-C8F6-6CD9-57D4-7ADE7A8A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07355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, some neurons may change in a way that address a few </a:t>
            </a:r>
            <a:r>
              <a:rPr lang="en-US" dirty="0">
                <a:solidFill>
                  <a:srgbClr val="C00000"/>
                </a:solidFill>
              </a:rPr>
              <a:t>noises</a:t>
            </a:r>
            <a:r>
              <a:rPr lang="en-US" dirty="0"/>
              <a:t> in the training data.</a:t>
            </a:r>
          </a:p>
          <a:p>
            <a:r>
              <a:rPr lang="en-US" dirty="0"/>
              <a:t>By </a:t>
            </a:r>
            <a:r>
              <a:rPr lang="en-US" dirty="0">
                <a:solidFill>
                  <a:srgbClr val="C00000"/>
                </a:solidFill>
              </a:rPr>
              <a:t>randomly dropping </a:t>
            </a:r>
            <a:r>
              <a:rPr lang="en-US" dirty="0"/>
              <a:t>a few neurons </a:t>
            </a:r>
            <a:r>
              <a:rPr lang="en-US" dirty="0">
                <a:solidFill>
                  <a:srgbClr val="C00000"/>
                </a:solidFill>
              </a:rPr>
              <a:t>temporary</a:t>
            </a:r>
            <a:r>
              <a:rPr lang="en-US" dirty="0"/>
              <a:t> during each epoch of training, it forces the other neurons to be more </a:t>
            </a:r>
            <a:r>
              <a:rPr lang="en-US" dirty="0">
                <a:solidFill>
                  <a:srgbClr val="C00000"/>
                </a:solidFill>
              </a:rPr>
              <a:t>general</a:t>
            </a:r>
            <a:r>
              <a:rPr lang="en-US" dirty="0"/>
              <a:t> for the inputs.</a:t>
            </a:r>
          </a:p>
          <a:p>
            <a:r>
              <a:rPr lang="en-US" dirty="0"/>
              <a:t>This approach ensures that the model is getting generalized and hence </a:t>
            </a:r>
            <a:r>
              <a:rPr lang="en-US" dirty="0">
                <a:solidFill>
                  <a:srgbClr val="C00000"/>
                </a:solidFill>
              </a:rPr>
              <a:t>reducing the overfitting </a:t>
            </a:r>
            <a:r>
              <a:rPr lang="en-US" dirty="0"/>
              <a:t>problem.</a:t>
            </a:r>
          </a:p>
          <a:p>
            <a:r>
              <a:rPr lang="en-US" dirty="0"/>
              <a:t>Dropout is just used during </a:t>
            </a:r>
            <a:r>
              <a:rPr lang="en-US" dirty="0">
                <a:solidFill>
                  <a:srgbClr val="C00000"/>
                </a:solidFill>
              </a:rPr>
              <a:t>training</a:t>
            </a:r>
            <a:r>
              <a:rPr lang="en-US" dirty="0"/>
              <a:t> the model, for test /  production phases the complete neural network is used.</a:t>
            </a:r>
          </a:p>
        </p:txBody>
      </p:sp>
    </p:spTree>
    <p:extLst>
      <p:ext uri="{BB962C8B-B14F-4D97-AF65-F5344CB8AC3E}">
        <p14:creationId xmlns:p14="http://schemas.microsoft.com/office/powerpoint/2010/main" val="2247580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B3F72063-7B9E-A73F-1215-CB21CD42D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32" y="4001294"/>
            <a:ext cx="4844934" cy="2822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D8DDE-343B-FCB8-820C-E8714B60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0938-35E2-3127-AC78-2E790AE2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825625"/>
            <a:ext cx="10884614" cy="4351338"/>
          </a:xfrm>
        </p:spPr>
        <p:txBody>
          <a:bodyPr/>
          <a:lstStyle/>
          <a:p>
            <a:r>
              <a:rPr lang="en-US" dirty="0"/>
              <a:t>Remove </a:t>
            </a:r>
            <a:r>
              <a:rPr lang="en-US" dirty="0">
                <a:solidFill>
                  <a:srgbClr val="C00000"/>
                </a:solidFill>
              </a:rPr>
              <a:t>non-output</a:t>
            </a:r>
            <a:r>
              <a:rPr lang="en-US" dirty="0"/>
              <a:t> units from base network.</a:t>
            </a:r>
          </a:p>
          <a:p>
            <a:r>
              <a:rPr lang="en-US" dirty="0"/>
              <a:t>randomly creates </a:t>
            </a:r>
            <a:r>
              <a:rPr lang="en-US" dirty="0">
                <a:solidFill>
                  <a:srgbClr val="C00000"/>
                </a:solidFill>
              </a:rPr>
              <a:t>sub-models</a:t>
            </a:r>
            <a:r>
              <a:rPr lang="en-US" dirty="0"/>
              <a:t> using masks (dropout layers).</a:t>
            </a:r>
          </a:p>
          <a:p>
            <a:r>
              <a:rPr lang="en-US" dirty="0"/>
              <a:t>Probability of including a unit is a </a:t>
            </a:r>
            <a:r>
              <a:rPr lang="en-US" dirty="0">
                <a:solidFill>
                  <a:srgbClr val="C00000"/>
                </a:solidFill>
              </a:rPr>
              <a:t>hyperparameter </a:t>
            </a:r>
            <a:r>
              <a:rPr lang="en-US" dirty="0"/>
              <a:t>(e.g.,0.5 for the hidden layer)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88A7E19-7DDD-B947-2150-EFD1583C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8" y="4001294"/>
            <a:ext cx="52482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2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B7C2-5551-6D6C-CE7B-B20AC16B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Other Limitations of Fully Connected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A7B-D955-2879-9B5A-A9BD5B4B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3171" cy="4351338"/>
          </a:xfrm>
        </p:spPr>
        <p:txBody>
          <a:bodyPr/>
          <a:lstStyle/>
          <a:p>
            <a:r>
              <a:rPr lang="en-US" altLang="zh-TW" dirty="0"/>
              <a:t>Some </a:t>
            </a:r>
            <a:r>
              <a:rPr lang="en-US" altLang="zh-TW" dirty="0">
                <a:solidFill>
                  <a:srgbClr val="FF0000"/>
                </a:solidFill>
              </a:rPr>
              <a:t>patterns</a:t>
            </a:r>
            <a:r>
              <a:rPr lang="en-US" altLang="zh-TW" dirty="0"/>
              <a:t> are much </a:t>
            </a:r>
            <a:r>
              <a:rPr lang="en-US" altLang="zh-TW" dirty="0">
                <a:solidFill>
                  <a:srgbClr val="FF0000"/>
                </a:solidFill>
              </a:rPr>
              <a:t>smaller</a:t>
            </a:r>
            <a:r>
              <a:rPr lang="en-US" altLang="zh-TW" dirty="0"/>
              <a:t> than the whole image</a:t>
            </a:r>
          </a:p>
          <a:p>
            <a:r>
              <a:rPr lang="en-US" altLang="zh-TW" dirty="0"/>
              <a:t>Only a </a:t>
            </a:r>
            <a:r>
              <a:rPr lang="en-US" altLang="zh-TW" dirty="0">
                <a:solidFill>
                  <a:srgbClr val="FF0000"/>
                </a:solidFill>
              </a:rPr>
              <a:t>subset</a:t>
            </a:r>
            <a:r>
              <a:rPr lang="en-US" altLang="zh-TW" dirty="0"/>
              <a:t> of inputs are required for recognition of these patterns</a:t>
            </a:r>
          </a:p>
          <a:p>
            <a:r>
              <a:rPr lang="en-US" altLang="zh-TW" dirty="0"/>
              <a:t>Fully connected layers (Dense) connects </a:t>
            </a:r>
            <a:r>
              <a:rPr lang="en-US" altLang="zh-TW" dirty="0">
                <a:solidFill>
                  <a:srgbClr val="FF0000"/>
                </a:solidFill>
              </a:rPr>
              <a:t>all nodes to all nodes </a:t>
            </a:r>
            <a:r>
              <a:rPr lang="en-US" altLang="zh-TW" dirty="0"/>
              <a:t>in the next layer to create results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1D125C76-CFE2-F269-570D-AC7B92DF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09" y="4360636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5">
            <a:extLst>
              <a:ext uri="{FF2B5EF4-FFF2-40B4-BE49-F238E27FC236}">
                <a16:creationId xmlns:a16="http://schemas.microsoft.com/office/drawing/2014/main" id="{0012753A-DFAE-7296-F06F-793D4EFA7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72" y="4406675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43">
            <a:extLst>
              <a:ext uri="{FF2B5EF4-FFF2-40B4-BE49-F238E27FC236}">
                <a16:creationId xmlns:a16="http://schemas.microsoft.com/office/drawing/2014/main" id="{5CF9811F-D871-8F30-1B49-4C32BAA07CE4}"/>
              </a:ext>
            </a:extLst>
          </p:cNvPr>
          <p:cNvSpPr/>
          <p:nvPr/>
        </p:nvSpPr>
        <p:spPr>
          <a:xfrm>
            <a:off x="1485308" y="4406674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7" name="直線單箭頭接點 45">
            <a:extLst>
              <a:ext uri="{FF2B5EF4-FFF2-40B4-BE49-F238E27FC236}">
                <a16:creationId xmlns:a16="http://schemas.microsoft.com/office/drawing/2014/main" id="{CE91D888-061B-2CAF-7442-9AC6FEA04AF0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891709" y="4595586"/>
            <a:ext cx="2214563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95F9B9-EF09-44E4-ECB7-026FF08B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248" y="4248421"/>
            <a:ext cx="3607743" cy="1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8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81" name="Picture 4">
            <a:extLst>
              <a:ext uri="{FF2B5EF4-FFF2-40B4-BE49-F238E27FC236}">
                <a16:creationId xmlns:a16="http://schemas.microsoft.com/office/drawing/2014/main" id="{FB6ADFC2-FD59-AB7C-50B9-79BDD0DC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 r="20670"/>
          <a:stretch>
            <a:fillRect/>
          </a:stretch>
        </p:blipFill>
        <p:spPr bwMode="auto">
          <a:xfrm>
            <a:off x="3883631" y="2939614"/>
            <a:ext cx="5666197" cy="394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itle 1">
            <a:extLst>
              <a:ext uri="{FF2B5EF4-FFF2-40B4-BE49-F238E27FC236}">
                <a16:creationId xmlns:a16="http://schemas.microsoft.com/office/drawing/2014/main" id="{D0763AF5-D94C-58C0-CE13-A448467E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0638"/>
            <a:ext cx="10972800" cy="92551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Dropout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D71D-4567-DCDD-7AE5-E26E5847581E}"/>
              </a:ext>
            </a:extLst>
          </p:cNvPr>
          <p:cNvSpPr txBox="1"/>
          <p:nvPr/>
        </p:nvSpPr>
        <p:spPr>
          <a:xfrm>
            <a:off x="706348" y="4001815"/>
            <a:ext cx="3187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Dropout of 50% for hidden units and 20% for input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C3BCD-8C23-3F40-CF42-1DDCFC43B75C}"/>
              </a:ext>
            </a:extLst>
          </p:cNvPr>
          <p:cNvSpPr txBox="1"/>
          <p:nvPr/>
        </p:nvSpPr>
        <p:spPr>
          <a:xfrm>
            <a:off x="490590" y="946150"/>
            <a:ext cx="115609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Generally, use a small dropout value of </a:t>
            </a:r>
            <a:r>
              <a:rPr lang="en-US" sz="2800" dirty="0">
                <a:solidFill>
                  <a:srgbClr val="C00000"/>
                </a:solidFill>
              </a:rPr>
              <a:t>20%-50% </a:t>
            </a:r>
            <a:r>
              <a:rPr lang="en-US" sz="2800" dirty="0"/>
              <a:t>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Get better performance when Dropout is used on a </a:t>
            </a:r>
            <a:r>
              <a:rPr lang="en-US" sz="2800" dirty="0">
                <a:solidFill>
                  <a:srgbClr val="C00000"/>
                </a:solidFill>
              </a:rPr>
              <a:t>larger network</a:t>
            </a:r>
            <a:r>
              <a:rPr lang="en-US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Dropout can be used on </a:t>
            </a:r>
            <a:r>
              <a:rPr lang="en-US" sz="2800" dirty="0">
                <a:solidFill>
                  <a:srgbClr val="C00000"/>
                </a:solidFill>
              </a:rPr>
              <a:t>input layer </a:t>
            </a:r>
            <a:r>
              <a:rPr lang="en-US" sz="2800" dirty="0"/>
              <a:t>as well as </a:t>
            </a:r>
            <a:r>
              <a:rPr lang="en-US" sz="2800" dirty="0">
                <a:solidFill>
                  <a:srgbClr val="C00000"/>
                </a:solidFill>
              </a:rPr>
              <a:t>hidden layers</a:t>
            </a:r>
            <a:r>
              <a:rPr lang="en-US" sz="28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Application of Dropout at each layer of the network has shown </a:t>
            </a:r>
            <a:r>
              <a:rPr lang="en-US" sz="2800" dirty="0">
                <a:solidFill>
                  <a:srgbClr val="C00000"/>
                </a:solidFill>
              </a:rPr>
              <a:t>good results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729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2">
            <a:extLst>
              <a:ext uri="{FF2B5EF4-FFF2-40B4-BE49-F238E27FC236}">
                <a16:creationId xmlns:a16="http://schemas.microsoft.com/office/drawing/2014/main" id="{D2DAB0C8-2E8A-5D7B-34F5-EA9103F88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69" y="1173540"/>
            <a:ext cx="1050018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000" dirty="0"/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000" dirty="0"/>
              <a:t>Data augmentation is the process of </a:t>
            </a:r>
            <a:r>
              <a:rPr lang="en-US" altLang="en-US" sz="2000" dirty="0">
                <a:solidFill>
                  <a:srgbClr val="C00000"/>
                </a:solidFill>
              </a:rPr>
              <a:t>artificially</a:t>
            </a:r>
            <a:r>
              <a:rPr lang="en-US" altLang="en-US" sz="2000" dirty="0"/>
              <a:t> generating </a:t>
            </a:r>
            <a:r>
              <a:rPr lang="en-US" altLang="en-US" sz="2000" dirty="0">
                <a:solidFill>
                  <a:srgbClr val="C00000"/>
                </a:solidFill>
              </a:rPr>
              <a:t>new data </a:t>
            </a:r>
            <a:r>
              <a:rPr lang="en-US" altLang="en-US" sz="2000" dirty="0"/>
              <a:t>from </a:t>
            </a:r>
            <a:r>
              <a:rPr lang="en-US" altLang="en-US" sz="2000" dirty="0">
                <a:solidFill>
                  <a:srgbClr val="C00000"/>
                </a:solidFill>
              </a:rPr>
              <a:t>existing</a:t>
            </a:r>
            <a:r>
              <a:rPr lang="en-US" altLang="en-US" sz="2000" dirty="0"/>
              <a:t> data, primarily to </a:t>
            </a:r>
            <a:r>
              <a:rPr lang="en-US" altLang="en-US" sz="2000" dirty="0">
                <a:solidFill>
                  <a:srgbClr val="C00000"/>
                </a:solidFill>
              </a:rPr>
              <a:t>train</a:t>
            </a:r>
            <a:r>
              <a:rPr lang="en-US" altLang="en-US" sz="2000" dirty="0"/>
              <a:t> new machine learning (ML) models.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Augmenting a dataset of images includes adding </a:t>
            </a:r>
            <a:r>
              <a:rPr lang="en-US" altLang="en-US" sz="2000" dirty="0">
                <a:solidFill>
                  <a:srgbClr val="C00000"/>
                </a:solidFill>
              </a:rPr>
              <a:t>noise</a:t>
            </a:r>
            <a:r>
              <a:rPr lang="en-US" altLang="en-US" sz="2000" dirty="0"/>
              <a:t> to them, </a:t>
            </a:r>
            <a:r>
              <a:rPr lang="en-US" altLang="en-US" sz="2000" dirty="0">
                <a:solidFill>
                  <a:srgbClr val="C00000"/>
                </a:solidFill>
              </a:rPr>
              <a:t>scaling</a:t>
            </a:r>
            <a:r>
              <a:rPr lang="en-US" altLang="en-US" sz="2000" dirty="0"/>
              <a:t>, or </a:t>
            </a:r>
            <a:r>
              <a:rPr lang="en-US" altLang="en-US" sz="2000" dirty="0">
                <a:solidFill>
                  <a:srgbClr val="C00000"/>
                </a:solidFill>
              </a:rPr>
              <a:t>cropping</a:t>
            </a:r>
            <a:r>
              <a:rPr lang="en-US" altLang="en-US" sz="2000" dirty="0"/>
              <a:t> them, </a:t>
            </a:r>
            <a:r>
              <a:rPr lang="en-US" altLang="en-US" sz="2000" dirty="0">
                <a:solidFill>
                  <a:srgbClr val="C00000"/>
                </a:solidFill>
              </a:rPr>
              <a:t>flipping</a:t>
            </a:r>
            <a:r>
              <a:rPr lang="en-US" altLang="en-US" sz="2000" dirty="0"/>
              <a:t> image vertically and horizontally, </a:t>
            </a:r>
            <a:r>
              <a:rPr lang="en-US" altLang="en-US" sz="2000" dirty="0">
                <a:solidFill>
                  <a:srgbClr val="C00000"/>
                </a:solidFill>
              </a:rPr>
              <a:t>shifting</a:t>
            </a:r>
            <a:r>
              <a:rPr lang="en-US" altLang="en-US" sz="2000" dirty="0"/>
              <a:t>, adjusting </a:t>
            </a:r>
            <a:r>
              <a:rPr lang="en-US" altLang="en-US" sz="2000" dirty="0">
                <a:solidFill>
                  <a:srgbClr val="C00000"/>
                </a:solidFill>
              </a:rPr>
              <a:t>brightness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C00000"/>
                </a:solidFill>
              </a:rPr>
              <a:t>contrast</a:t>
            </a:r>
            <a:r>
              <a:rPr lang="en-US" altLang="en-US" sz="2000" dirty="0"/>
              <a:t> degree, or </a:t>
            </a:r>
            <a:r>
              <a:rPr lang="en-US" altLang="en-US" sz="2000" dirty="0">
                <a:solidFill>
                  <a:srgbClr val="C00000"/>
                </a:solidFill>
              </a:rPr>
              <a:t>saturation</a:t>
            </a:r>
            <a:r>
              <a:rPr lang="en-US" altLang="en-US" sz="2000" dirty="0"/>
              <a:t>, etc.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Generative adversarial networks (</a:t>
            </a:r>
            <a:r>
              <a:rPr lang="en-US" altLang="en-US" sz="2000" dirty="0">
                <a:solidFill>
                  <a:srgbClr val="C00000"/>
                </a:solidFill>
              </a:rPr>
              <a:t>GAN</a:t>
            </a:r>
            <a:r>
              <a:rPr lang="en-US" altLang="en-US" sz="2000" dirty="0"/>
              <a:t>) also can be used for Data augmentation 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During the augmentation process, </a:t>
            </a:r>
            <a:r>
              <a:rPr lang="en-US" altLang="en-US" sz="2000" dirty="0">
                <a:solidFill>
                  <a:srgbClr val="C00000"/>
                </a:solidFill>
              </a:rPr>
              <a:t>same labels </a:t>
            </a:r>
            <a:r>
              <a:rPr lang="en-US" altLang="en-US" sz="2000" dirty="0"/>
              <a:t>corresponding to the source data are used for the synthetic data.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Data augmentation increases the dataset to </a:t>
            </a:r>
            <a:r>
              <a:rPr lang="en-US" altLang="en-US" sz="2000" dirty="0">
                <a:solidFill>
                  <a:srgbClr val="C00000"/>
                </a:solidFill>
              </a:rPr>
              <a:t>reduce overfitting</a:t>
            </a:r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000" dirty="0"/>
              <a:t>Train a CNN on large </a:t>
            </a:r>
            <a:r>
              <a:rPr lang="en-US" altLang="en-US" sz="2000" dirty="0">
                <a:solidFill>
                  <a:srgbClr val="C00000"/>
                </a:solidFill>
              </a:rPr>
              <a:t>shifted / flipped </a:t>
            </a:r>
            <a:r>
              <a:rPr lang="en-US" altLang="en-US" sz="2000" dirty="0"/>
              <a:t>images make it </a:t>
            </a:r>
            <a:r>
              <a:rPr lang="en-US" altLang="en-US" sz="2000" dirty="0">
                <a:solidFill>
                  <a:srgbClr val="C00000"/>
                </a:solidFill>
              </a:rPr>
              <a:t>more translation invariant</a:t>
            </a:r>
            <a:r>
              <a:rPr lang="en-US" altLang="en-US" sz="2000" dirty="0"/>
              <a:t>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000" dirty="0"/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285750" indent="-28575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pic>
        <p:nvPicPr>
          <p:cNvPr id="73732" name="Picture 5">
            <a:extLst>
              <a:ext uri="{FF2B5EF4-FFF2-40B4-BE49-F238E27FC236}">
                <a16:creationId xmlns:a16="http://schemas.microsoft.com/office/drawing/2014/main" id="{16EE4470-AEE5-2095-2F1E-45014751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932" y="4873937"/>
            <a:ext cx="4514850" cy="162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5AE64-6C88-B6EA-C5BB-2D2BF530FE2A}"/>
              </a:ext>
            </a:extLst>
          </p:cNvPr>
          <p:cNvSpPr txBox="1"/>
          <p:nvPr/>
        </p:nvSpPr>
        <p:spPr>
          <a:xfrm>
            <a:off x="688369" y="59932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>
                <a:latin typeface="+mj-lt"/>
                <a:ea typeface="+mj-ea"/>
                <a:cs typeface="+mj-cs"/>
              </a:rPr>
              <a:t>Data Augmentation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357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BAC5C119-A3CE-4B61-91F9-40EA88B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38" y="3153970"/>
            <a:ext cx="93059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- LeNet5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216" y="1867312"/>
            <a:ext cx="10515600" cy="494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30000" dirty="0"/>
              <a:t>(1) stacking </a:t>
            </a:r>
            <a:r>
              <a:rPr lang="en-US" baseline="30000" dirty="0">
                <a:solidFill>
                  <a:srgbClr val="C00000"/>
                </a:solidFill>
              </a:rPr>
              <a:t>convolutions</a:t>
            </a:r>
            <a:r>
              <a:rPr lang="en-US" baseline="30000" dirty="0"/>
              <a:t> and </a:t>
            </a:r>
            <a:r>
              <a:rPr lang="en-US" baseline="30000" dirty="0">
                <a:solidFill>
                  <a:srgbClr val="C00000"/>
                </a:solidFill>
              </a:rPr>
              <a:t>pooling</a:t>
            </a:r>
            <a:r>
              <a:rPr lang="en-US" baseline="30000" dirty="0"/>
              <a:t> layers</a:t>
            </a:r>
          </a:p>
          <a:p>
            <a:pPr marL="0" indent="0">
              <a:buNone/>
            </a:pPr>
            <a:r>
              <a:rPr lang="en-US" baseline="30000" dirty="0"/>
              <a:t>(2) ending the network with one or more </a:t>
            </a:r>
            <a:r>
              <a:rPr lang="en-US" baseline="30000" dirty="0">
                <a:solidFill>
                  <a:srgbClr val="C00000"/>
                </a:solidFill>
              </a:rPr>
              <a:t>fully-connected</a:t>
            </a:r>
            <a:r>
              <a:rPr lang="en-US" baseline="30000" dirty="0"/>
              <a:t> layers</a:t>
            </a:r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52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B0B0-DA03-9FE0-E588-D5ACAC02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- LeNet5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762EF-607B-D6C8-4834-6E37FD601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9640"/>
            <a:ext cx="10515600" cy="1746723"/>
          </a:xfrm>
        </p:spPr>
        <p:txBody>
          <a:bodyPr/>
          <a:lstStyle/>
          <a:p>
            <a:r>
              <a:rPr lang="en-US" sz="1400" dirty="0"/>
              <a:t>Activation function is </a:t>
            </a:r>
            <a:r>
              <a:rPr lang="en-US" sz="1400" dirty="0" err="1">
                <a:solidFill>
                  <a:srgbClr val="C00000"/>
                </a:solidFill>
              </a:rPr>
              <a:t>Softmax</a:t>
            </a:r>
            <a:r>
              <a:rPr lang="en-US" sz="1400" dirty="0"/>
              <a:t> in output layer and </a:t>
            </a:r>
            <a:r>
              <a:rPr lang="en-US" sz="1400" dirty="0">
                <a:solidFill>
                  <a:srgbClr val="C00000"/>
                </a:solidFill>
              </a:rPr>
              <a:t>Tanh</a:t>
            </a:r>
            <a:r>
              <a:rPr lang="en-US" sz="1400" dirty="0"/>
              <a:t> in other layers </a:t>
            </a:r>
          </a:p>
          <a:p>
            <a:r>
              <a:rPr lang="en-US" sz="1400" dirty="0"/>
              <a:t>Filters of size </a:t>
            </a:r>
            <a:r>
              <a:rPr lang="en-US" sz="1400" dirty="0">
                <a:solidFill>
                  <a:srgbClr val="C00000"/>
                </a:solidFill>
              </a:rPr>
              <a:t>5X5</a:t>
            </a:r>
            <a:r>
              <a:rPr lang="en-US" sz="1400" dirty="0"/>
              <a:t> and stride is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5 layers </a:t>
            </a:r>
            <a:r>
              <a:rPr lang="en-US" sz="1400" dirty="0"/>
              <a:t>with </a:t>
            </a:r>
            <a:r>
              <a:rPr lang="en-US" sz="1400" dirty="0">
                <a:solidFill>
                  <a:srgbClr val="C00000"/>
                </a:solidFill>
              </a:rPr>
              <a:t>learnable</a:t>
            </a:r>
            <a:r>
              <a:rPr lang="en-US" sz="1400" dirty="0"/>
              <a:t>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input to the model is a grayscale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It has 3 convolution layers, two </a:t>
            </a:r>
            <a:r>
              <a:rPr lang="en-US" sz="1400" dirty="0">
                <a:solidFill>
                  <a:srgbClr val="C00000"/>
                </a:solidFill>
              </a:rPr>
              <a:t>average pooling </a:t>
            </a:r>
            <a:r>
              <a:rPr lang="en-US" sz="1400" dirty="0"/>
              <a:t>layers, and two fully connected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number of trainable parameters is </a:t>
            </a:r>
            <a:r>
              <a:rPr lang="en-US" sz="1400" dirty="0">
                <a:solidFill>
                  <a:srgbClr val="C00000"/>
                </a:solidFill>
              </a:rPr>
              <a:t>60000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D8ED7-8EBA-F19A-2ABE-964C951C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504950"/>
            <a:ext cx="9029486" cy="33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08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- </a:t>
            </a:r>
            <a:r>
              <a:rPr lang="en-US" sz="4000" dirty="0" err="1"/>
              <a:t>AlexNet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58"/>
            <a:ext cx="10515600" cy="51248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aseline="30000" dirty="0">
              <a:solidFill>
                <a:srgbClr val="292929"/>
              </a:solidFill>
              <a:latin typeface="Calibri (Body)"/>
            </a:endParaRPr>
          </a:p>
          <a:p>
            <a:pPr marL="0" indent="0">
              <a:buNone/>
            </a:pPr>
            <a:r>
              <a:rPr lang="en-US" baseline="30000" dirty="0"/>
              <a:t>(1) </a:t>
            </a:r>
            <a:r>
              <a:rPr lang="en-US" baseline="30000" dirty="0">
                <a:solidFill>
                  <a:srgbClr val="C00000"/>
                </a:solidFill>
              </a:rPr>
              <a:t>deeper</a:t>
            </a:r>
            <a:r>
              <a:rPr lang="en-US" baseline="30000" dirty="0"/>
              <a:t> and with more filters than </a:t>
            </a:r>
            <a:r>
              <a:rPr lang="en-US" baseline="30000" dirty="0" err="1"/>
              <a:t>LeNet</a:t>
            </a: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(2) employed </a:t>
            </a:r>
            <a:r>
              <a:rPr lang="en-US" baseline="30000" dirty="0">
                <a:solidFill>
                  <a:srgbClr val="C00000"/>
                </a:solidFill>
              </a:rPr>
              <a:t>stacked</a:t>
            </a:r>
            <a:r>
              <a:rPr lang="en-US" baseline="30000" dirty="0"/>
              <a:t> </a:t>
            </a:r>
            <a:r>
              <a:rPr lang="en-US" baseline="30000" dirty="0">
                <a:solidFill>
                  <a:srgbClr val="C00000"/>
                </a:solidFill>
              </a:rPr>
              <a:t>convolutional</a:t>
            </a:r>
            <a:r>
              <a:rPr lang="en-US" baseline="30000" dirty="0"/>
              <a:t> layers</a:t>
            </a:r>
          </a:p>
          <a:p>
            <a:pPr marL="0" indent="0">
              <a:buNone/>
            </a:pPr>
            <a:r>
              <a:rPr lang="en-US" baseline="30000" dirty="0"/>
              <a:t>(3) was first to implement Rectified Linear Units (</a:t>
            </a:r>
            <a:r>
              <a:rPr lang="en-US" baseline="30000" dirty="0" err="1">
                <a:solidFill>
                  <a:srgbClr val="C00000"/>
                </a:solidFill>
              </a:rPr>
              <a:t>ReLUs</a:t>
            </a:r>
            <a:r>
              <a:rPr lang="en-US" baseline="30000" dirty="0"/>
              <a:t>) as activation functions</a:t>
            </a:r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baseline="30000" dirty="0"/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821A525B-021B-4297-B15F-E1A85FBD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5730"/>
            <a:ext cx="11915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60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- VGG-19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59"/>
            <a:ext cx="10515600" cy="4759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30000" dirty="0"/>
              <a:t>(1) significantly </a:t>
            </a:r>
            <a:r>
              <a:rPr lang="en-US" baseline="30000" dirty="0">
                <a:solidFill>
                  <a:srgbClr val="C00000"/>
                </a:solidFill>
              </a:rPr>
              <a:t>deeper</a:t>
            </a:r>
            <a:r>
              <a:rPr lang="en-US" baseline="30000" dirty="0"/>
              <a:t> network that the previous ones (16 to 19 layers)</a:t>
            </a:r>
          </a:p>
          <a:p>
            <a:pPr marL="0" indent="0">
              <a:buNone/>
            </a:pPr>
            <a:r>
              <a:rPr lang="en-US" baseline="30000" dirty="0"/>
              <a:t>(2) more and </a:t>
            </a:r>
            <a:r>
              <a:rPr lang="en-US" baseline="30000" dirty="0">
                <a:solidFill>
                  <a:srgbClr val="C00000"/>
                </a:solidFill>
              </a:rPr>
              <a:t>smaller</a:t>
            </a:r>
            <a:r>
              <a:rPr lang="en-US" baseline="30000" dirty="0"/>
              <a:t> </a:t>
            </a:r>
            <a:r>
              <a:rPr lang="en-US" baseline="30000" dirty="0">
                <a:solidFill>
                  <a:srgbClr val="C00000"/>
                </a:solidFill>
              </a:rPr>
              <a:t>filters</a:t>
            </a:r>
            <a:r>
              <a:rPr lang="en-US" baseline="30000" dirty="0"/>
              <a:t> (3x3)</a:t>
            </a:r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 algn="ctr">
              <a:buNone/>
            </a:pPr>
            <a:endParaRPr lang="en-US" baseline="30000" dirty="0"/>
          </a:p>
          <a:p>
            <a:pPr marL="514350" indent="-514350" algn="ctr">
              <a:buAutoNum type="arabicParenBoth"/>
            </a:pPr>
            <a:endParaRPr lang="en-US" baseline="30000" dirty="0"/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D30ACB0A-13A6-4431-B625-AAAC0F50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3" y="3281006"/>
            <a:ext cx="11640620" cy="228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856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CNN Architectures – Inception v1</a:t>
            </a:r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A52C3414-5B7D-4AF4-B290-60A8962C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61" y="2486292"/>
            <a:ext cx="1002823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61" y="1530847"/>
            <a:ext cx="10515600" cy="48802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baseline="30000" dirty="0"/>
          </a:p>
          <a:p>
            <a:pPr marL="0" indent="0">
              <a:buNone/>
            </a:pPr>
            <a:r>
              <a:rPr lang="en-US" sz="2800" baseline="30000" dirty="0"/>
              <a:t>(1) even </a:t>
            </a:r>
            <a:r>
              <a:rPr lang="en-US" sz="2800" baseline="30000" dirty="0">
                <a:solidFill>
                  <a:srgbClr val="C00000"/>
                </a:solidFill>
              </a:rPr>
              <a:t>deeper</a:t>
            </a:r>
            <a:r>
              <a:rPr lang="en-US" sz="2800" baseline="30000" dirty="0"/>
              <a:t> network (22 layers) </a:t>
            </a:r>
          </a:p>
          <a:p>
            <a:pPr marL="0" indent="0">
              <a:buNone/>
            </a:pPr>
            <a:r>
              <a:rPr lang="en-US" sz="2800" baseline="30000" dirty="0"/>
              <a:t>(2) implemented the </a:t>
            </a:r>
            <a:r>
              <a:rPr lang="en-US" sz="2800" baseline="30000" dirty="0">
                <a:solidFill>
                  <a:srgbClr val="C00000"/>
                </a:solidFill>
              </a:rPr>
              <a:t>inception module </a:t>
            </a:r>
            <a:r>
              <a:rPr lang="en-US" sz="2800" baseline="30000" dirty="0"/>
              <a:t>to drastically </a:t>
            </a:r>
            <a:r>
              <a:rPr lang="en-US" sz="2800" baseline="30000" dirty="0">
                <a:solidFill>
                  <a:srgbClr val="C00000"/>
                </a:solidFill>
              </a:rPr>
              <a:t>reduce</a:t>
            </a:r>
            <a:r>
              <a:rPr lang="en-US" sz="2800" baseline="30000" dirty="0"/>
              <a:t> the number of </a:t>
            </a:r>
            <a:r>
              <a:rPr lang="en-US" sz="2800" baseline="30000" dirty="0">
                <a:solidFill>
                  <a:srgbClr val="C00000"/>
                </a:solidFill>
              </a:rPr>
              <a:t>parameters</a:t>
            </a:r>
          </a:p>
          <a:p>
            <a:pPr marL="0" indent="0">
              <a:buNone/>
            </a:pPr>
            <a:r>
              <a:rPr lang="en-US" sz="2800" baseline="30000" dirty="0"/>
              <a:t>(3) trend towards </a:t>
            </a:r>
            <a:r>
              <a:rPr lang="en-US" sz="2800" baseline="30000" dirty="0">
                <a:solidFill>
                  <a:srgbClr val="C00000"/>
                </a:solidFill>
              </a:rPr>
              <a:t>smaller filters </a:t>
            </a:r>
            <a:r>
              <a:rPr lang="en-US" sz="2800" baseline="30000" dirty="0"/>
              <a:t>and deeper architectures</a:t>
            </a:r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>
              <a:buNone/>
            </a:pPr>
            <a:endParaRPr lang="en-US" i="1" baseline="30000" dirty="0"/>
          </a:p>
          <a:p>
            <a:pPr marL="0" indent="0" algn="ctr">
              <a:buNone/>
            </a:pPr>
            <a:endParaRPr lang="en-US" baseline="30000" dirty="0"/>
          </a:p>
          <a:p>
            <a:pPr marL="0" indent="0" algn="ctr">
              <a:buNone/>
            </a:pPr>
            <a:endParaRPr lang="en-US" sz="3900" baseline="30000" dirty="0"/>
          </a:p>
          <a:p>
            <a:pPr marL="0" indent="0" algn="ctr">
              <a:buNone/>
            </a:pPr>
            <a:endParaRPr lang="en-US" sz="3900" baseline="30000" dirty="0"/>
          </a:p>
          <a:p>
            <a:pPr marL="0" indent="0" algn="ctr">
              <a:buNone/>
            </a:pPr>
            <a:endParaRPr lang="en-US" sz="3900" baseline="30000" dirty="0"/>
          </a:p>
          <a:p>
            <a:pPr marL="0" indent="0" algn="ctr">
              <a:buNone/>
            </a:pPr>
            <a:endParaRPr lang="en-US" sz="3900" baseline="30000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130B632-9FAB-4949-90DA-C5138C0B10F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200509" y="5337426"/>
            <a:ext cx="544531" cy="493158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39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Accuracy</a:t>
            </a:r>
          </a:p>
        </p:txBody>
      </p:sp>
      <p:pic>
        <p:nvPicPr>
          <p:cNvPr id="2050" name="Picture 2" descr="figure4">
            <a:extLst>
              <a:ext uri="{FF2B5EF4-FFF2-40B4-BE49-F238E27FC236}">
                <a16:creationId xmlns:a16="http://schemas.microsoft.com/office/drawing/2014/main" id="{F81C1A05-5232-4663-B6BB-B4C083D2F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26" y="1582150"/>
            <a:ext cx="7908105" cy="47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75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40" y="226421"/>
            <a:ext cx="10515600" cy="1325563"/>
          </a:xfrm>
        </p:spPr>
        <p:txBody>
          <a:bodyPr/>
          <a:lstStyle/>
          <a:p>
            <a:pPr eaLnBrk="0" hangingPunct="0"/>
            <a:r>
              <a:rPr lang="en-US" sz="4000" dirty="0"/>
              <a:t>Computations vs Accuracy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D46B39-387D-40A3-9A53-40BAAF7D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" y="1551984"/>
            <a:ext cx="5890121" cy="484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4" descr="A graph of numbers and a number of parameters&#10;&#10;Description automatically generated">
            <a:extLst>
              <a:ext uri="{FF2B5EF4-FFF2-40B4-BE49-F238E27FC236}">
                <a16:creationId xmlns:a16="http://schemas.microsoft.com/office/drawing/2014/main" id="{50B60A60-2671-8444-BC85-7CEFD21A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09" y="1632974"/>
            <a:ext cx="5771296" cy="45880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9A35D-B5DA-C99B-75AC-6FE7F0AF0C79}"/>
              </a:ext>
            </a:extLst>
          </p:cNvPr>
          <p:cNvSpPr txBox="1"/>
          <p:nvPr/>
        </p:nvSpPr>
        <p:spPr>
          <a:xfrm>
            <a:off x="120724" y="6462053"/>
            <a:ext cx="6097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Circle size is proportional to the number of parameters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3894438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el 1">
            <a:extLst>
              <a:ext uri="{FF2B5EF4-FFF2-40B4-BE49-F238E27FC236}">
                <a16:creationId xmlns:a16="http://schemas.microsoft.com/office/drawing/2014/main" id="{ADB0B064-C00E-333A-5CD6-03C8F4CF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5" y="1317262"/>
            <a:ext cx="10752138" cy="609600"/>
          </a:xfrm>
        </p:spPr>
        <p:txBody>
          <a:bodyPr/>
          <a:lstStyle/>
          <a:p>
            <a:r>
              <a:rPr lang="de-DE" altLang="en-US" sz="2400" dirty="0"/>
              <a:t>	CPU			 			GPU</a:t>
            </a:r>
          </a:p>
        </p:txBody>
      </p:sp>
      <p:pic>
        <p:nvPicPr>
          <p:cNvPr id="130051" name="Grafik 3">
            <a:extLst>
              <a:ext uri="{FF2B5EF4-FFF2-40B4-BE49-F238E27FC236}">
                <a16:creationId xmlns:a16="http://schemas.microsoft.com/office/drawing/2014/main" id="{C31A9C5D-52FB-233F-6C0B-9986CC28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3"/>
          <a:stretch>
            <a:fillRect/>
          </a:stretch>
        </p:blipFill>
        <p:spPr bwMode="auto">
          <a:xfrm>
            <a:off x="6688138" y="1853724"/>
            <a:ext cx="3265487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Grafik 4">
            <a:extLst>
              <a:ext uri="{FF2B5EF4-FFF2-40B4-BE49-F238E27FC236}">
                <a16:creationId xmlns:a16="http://schemas.microsoft.com/office/drawing/2014/main" id="{78820DA5-22D4-E1C6-3CDA-0406E626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r="54845"/>
          <a:stretch>
            <a:fillRect/>
          </a:stretch>
        </p:blipFill>
        <p:spPr bwMode="auto">
          <a:xfrm>
            <a:off x="1444625" y="1835084"/>
            <a:ext cx="3222625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Textfeld 5">
            <a:extLst>
              <a:ext uri="{FF2B5EF4-FFF2-40B4-BE49-F238E27FC236}">
                <a16:creationId xmlns:a16="http://schemas.microsoft.com/office/drawing/2014/main" id="{061248CC-18C7-07CE-956B-24CE529D6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25" y="3709620"/>
            <a:ext cx="3905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Faster</a:t>
            </a:r>
            <a:r>
              <a:rPr lang="en-US" dirty="0"/>
              <a:t> clock speed but fewer 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Versatile</a:t>
            </a:r>
            <a:r>
              <a:rPr lang="en-US" dirty="0"/>
              <a:t> instruction set</a:t>
            </a:r>
            <a:endParaRPr lang="de-DE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solidFill>
                  <a:srgbClr val="C00000"/>
                </a:solidFill>
              </a:rPr>
              <a:t>Complex</a:t>
            </a:r>
            <a:r>
              <a:rPr lang="de-DE" altLang="en-US" dirty="0"/>
              <a:t> logic control</a:t>
            </a:r>
          </a:p>
        </p:txBody>
      </p:sp>
      <p:sp>
        <p:nvSpPr>
          <p:cNvPr id="130054" name="Textfeld 6">
            <a:extLst>
              <a:ext uri="{FF2B5EF4-FFF2-40B4-BE49-F238E27FC236}">
                <a16:creationId xmlns:a16="http://schemas.microsoft.com/office/drawing/2014/main" id="{33F3168D-48AD-2474-567A-CB9455D0A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5" y="3654093"/>
            <a:ext cx="39052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Contains thousands of cores, allowing for </a:t>
            </a:r>
            <a:r>
              <a:rPr lang="en-US" altLang="en-US" dirty="0">
                <a:solidFill>
                  <a:srgbClr val="C00000"/>
                </a:solidFill>
              </a:rPr>
              <a:t>parallel</a:t>
            </a:r>
            <a:r>
              <a:rPr lang="en-US" altLang="en-US" dirty="0"/>
              <a:t> computing </a:t>
            </a:r>
            <a:endParaRPr lang="de-DE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solidFill>
                  <a:srgbClr val="C00000"/>
                </a:solidFill>
              </a:rPr>
              <a:t>Smaller instruction set </a:t>
            </a:r>
            <a:r>
              <a:rPr lang="de-DE" altLang="en-US" dirty="0"/>
              <a:t>(for a few specific tasks)</a:t>
            </a:r>
          </a:p>
          <a:p>
            <a:pPr>
              <a:buFont typeface="Arial" panose="020B0604020202020204" pitchFamily="34" charset="0"/>
              <a:buChar char="•"/>
            </a:pPr>
            <a:endParaRPr lang="de-DE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7CCF3-E0A0-39EB-16FD-0A3AC53B31E6}"/>
              </a:ext>
            </a:extLst>
          </p:cNvPr>
          <p:cNvSpPr txBox="1"/>
          <p:nvPr/>
        </p:nvSpPr>
        <p:spPr>
          <a:xfrm>
            <a:off x="1529085" y="5407205"/>
            <a:ext cx="101740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neural network made from layer upon layer of </a:t>
            </a:r>
            <a:r>
              <a:rPr lang="en-US" sz="2000" dirty="0">
                <a:solidFill>
                  <a:srgbClr val="C00000"/>
                </a:solidFill>
              </a:rPr>
              <a:t>linear algebra equations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deep neural network contains millions of parameters required </a:t>
            </a:r>
            <a:r>
              <a:rPr lang="en-US" sz="2000" dirty="0">
                <a:solidFill>
                  <a:srgbClr val="C00000"/>
                </a:solidFill>
              </a:rPr>
              <a:t>huge computation power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GPUs</a:t>
            </a:r>
            <a:r>
              <a:rPr lang="en-US" sz="2000" dirty="0"/>
              <a:t> pack thousands of cores, tiny calculators working in </a:t>
            </a:r>
            <a:r>
              <a:rPr lang="en-US" sz="2000" dirty="0">
                <a:solidFill>
                  <a:srgbClr val="C00000"/>
                </a:solidFill>
              </a:rPr>
              <a:t>parallel</a:t>
            </a:r>
            <a:r>
              <a:rPr lang="en-US" sz="2000" dirty="0"/>
              <a:t> to slice through the math that makes up a Neural Network model.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181FA-8834-D7FC-777E-1B5F24588F23}"/>
              </a:ext>
            </a:extLst>
          </p:cNvPr>
          <p:cNvSpPr txBox="1">
            <a:spLocks/>
          </p:cNvSpPr>
          <p:nvPr/>
        </p:nvSpPr>
        <p:spPr bwMode="auto">
          <a:xfrm>
            <a:off x="1187521" y="-8301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4000" b="0" dirty="0">
                <a:latin typeface="+mj-lt"/>
                <a:cs typeface="+mj-cs"/>
              </a:rPr>
              <a:t>Performance Considerations </a:t>
            </a:r>
          </a:p>
        </p:txBody>
      </p:sp>
    </p:spTree>
    <p:extLst>
      <p:ext uri="{BB962C8B-B14F-4D97-AF65-F5344CB8AC3E}">
        <p14:creationId xmlns:p14="http://schemas.microsoft.com/office/powerpoint/2010/main" val="74730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C41F549F-265D-7537-F7F5-CCF03568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" y="4700587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標題 1">
            <a:extLst>
              <a:ext uri="{FF2B5EF4-FFF2-40B4-BE49-F238E27FC236}">
                <a16:creationId xmlns:a16="http://schemas.microsoft.com/office/drawing/2014/main" id="{F6B05AAF-C11D-4F40-9A20-433F00B305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250784"/>
            <a:ext cx="11234577" cy="2929401"/>
          </a:xfrm>
        </p:spPr>
        <p:txBody>
          <a:bodyPr/>
          <a:lstStyle/>
          <a:p>
            <a:r>
              <a:rPr lang="en-US" altLang="zh-TW" sz="3200" dirty="0">
                <a:solidFill>
                  <a:srgbClr val="C00000"/>
                </a:solidFill>
              </a:rPr>
              <a:t>Convolutional</a:t>
            </a:r>
            <a:r>
              <a:rPr lang="en-US" altLang="zh-TW" sz="3200" dirty="0"/>
              <a:t> layers are specifically </a:t>
            </a:r>
            <a:r>
              <a:rPr lang="en-US" altLang="zh-TW" sz="3200" dirty="0">
                <a:solidFill>
                  <a:srgbClr val="C00000"/>
                </a:solidFill>
              </a:rPr>
              <a:t>tailored</a:t>
            </a:r>
            <a:r>
              <a:rPr lang="en-US" altLang="zh-TW" sz="3200" dirty="0"/>
              <a:t> for </a:t>
            </a:r>
            <a:r>
              <a:rPr lang="en-US" altLang="zh-TW" sz="3200" dirty="0">
                <a:solidFill>
                  <a:srgbClr val="FF0000"/>
                </a:solidFill>
              </a:rPr>
              <a:t>image</a:t>
            </a:r>
            <a:r>
              <a:rPr lang="en-US" altLang="zh-TW" sz="3200" dirty="0"/>
              <a:t> and </a:t>
            </a:r>
            <a:r>
              <a:rPr lang="en-US" altLang="zh-TW" sz="3200" dirty="0">
                <a:solidFill>
                  <a:srgbClr val="FF0000"/>
                </a:solidFill>
              </a:rPr>
              <a:t>video </a:t>
            </a:r>
            <a:r>
              <a:rPr lang="en-US" altLang="zh-TW" sz="3200" dirty="0"/>
              <a:t>processing tasks:</a:t>
            </a:r>
            <a:br>
              <a:rPr lang="en-US" altLang="zh-TW" sz="3200" dirty="0"/>
            </a:br>
            <a:r>
              <a:rPr lang="en-US" altLang="zh-TW" sz="3200" dirty="0"/>
              <a:t>- </a:t>
            </a:r>
            <a:r>
              <a:rPr lang="en-US" altLang="zh-TW" sz="2800" dirty="0"/>
              <a:t>Convolutions (filters) detect </a:t>
            </a:r>
            <a:r>
              <a:rPr lang="en-US" altLang="zh-TW" sz="2800" dirty="0">
                <a:solidFill>
                  <a:srgbClr val="FF0000"/>
                </a:solidFill>
              </a:rPr>
              <a:t>specific patterns</a:t>
            </a:r>
            <a:r>
              <a:rPr lang="en-US" altLang="zh-TW" sz="2800" dirty="0"/>
              <a:t> inside the image</a:t>
            </a:r>
            <a:br>
              <a:rPr lang="en-US" altLang="zh-TW" sz="2800" dirty="0"/>
            </a:br>
            <a:r>
              <a:rPr lang="en-US" altLang="zh-TW" sz="2800" dirty="0"/>
              <a:t>- Same </a:t>
            </a:r>
            <a:r>
              <a:rPr lang="en-US" altLang="zh-TW" sz="2800" dirty="0">
                <a:solidFill>
                  <a:srgbClr val="FF0000"/>
                </a:solidFill>
              </a:rPr>
              <a:t>pattern</a:t>
            </a:r>
            <a:r>
              <a:rPr lang="en-US" altLang="zh-TW" sz="2800" dirty="0"/>
              <a:t> appears in </a:t>
            </a:r>
            <a:r>
              <a:rPr lang="en-US" altLang="zh-TW" sz="2800" dirty="0">
                <a:solidFill>
                  <a:srgbClr val="FF0000"/>
                </a:solidFill>
              </a:rPr>
              <a:t>different places </a:t>
            </a:r>
            <a:r>
              <a:rPr lang="en-US" altLang="zh-TW" sz="2800" dirty="0"/>
              <a:t>of images; therefore, t</a:t>
            </a:r>
            <a:r>
              <a:rPr lang="en-US" altLang="zh-TW" sz="2800" dirty="0">
                <a:sym typeface="Wingdings" panose="05000000000000000000" pitchFamily="2" charset="2"/>
              </a:rPr>
              <a:t>he pattern   detector should cover different parts of the input image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D25F7A44-E851-0355-9450-EB51FA1E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07" y="4835525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E8D04303-50CE-2982-C987-5B3717FC0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C34EA3EA-040D-C8E3-AE8A-A82C7A954A37}"/>
              </a:ext>
            </a:extLst>
          </p:cNvPr>
          <p:cNvSpPr/>
          <p:nvPr/>
        </p:nvSpPr>
        <p:spPr>
          <a:xfrm>
            <a:off x="7047593" y="4886326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83815EC5-BF40-53DB-F047-8143C2DB40FE}"/>
              </a:ext>
            </a:extLst>
          </p:cNvPr>
          <p:cNvSpPr/>
          <p:nvPr/>
        </p:nvSpPr>
        <p:spPr>
          <a:xfrm>
            <a:off x="1625598" y="5218113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6D8E9-456E-C34E-23BC-B840F82FC5BB}"/>
              </a:ext>
            </a:extLst>
          </p:cNvPr>
          <p:cNvSpPr txBox="1"/>
          <p:nvPr/>
        </p:nvSpPr>
        <p:spPr>
          <a:xfrm>
            <a:off x="9359265" y="5407819"/>
            <a:ext cx="251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upper-left beak</a:t>
            </a:r>
            <a:r>
              <a:rPr lang="zh-TW" altLang="en-US" sz="2400" dirty="0"/>
              <a:t>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8B92-2476-AD0D-F37F-C3DDADA8A9E2}"/>
              </a:ext>
            </a:extLst>
          </p:cNvPr>
          <p:cNvSpPr txBox="1"/>
          <p:nvPr/>
        </p:nvSpPr>
        <p:spPr>
          <a:xfrm>
            <a:off x="3456894" y="5365898"/>
            <a:ext cx="2158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</a:rPr>
              <a:t>middle beak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F0CA7-7E3E-7030-DB00-E2B4C58684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4000" dirty="0"/>
              <a:t>Convolutional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7" y="294239"/>
            <a:ext cx="10515600" cy="1325563"/>
          </a:xfrm>
        </p:spPr>
        <p:txBody>
          <a:bodyPr/>
          <a:lstStyle/>
          <a:p>
            <a:r>
              <a:rPr lang="en-US" sz="4000" dirty="0"/>
              <a:t>Limitation of CNN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996505-0130-4B42-877F-30A4D093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63" y="3515761"/>
            <a:ext cx="5905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958E1-43AB-7F2E-7F6A-78E5835521C8}"/>
              </a:ext>
            </a:extLst>
          </p:cNvPr>
          <p:cNvSpPr txBox="1"/>
          <p:nvPr/>
        </p:nvSpPr>
        <p:spPr>
          <a:xfrm>
            <a:off x="287676" y="1524770"/>
            <a:ext cx="118050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cybersecurity firm McAfee showed that Mobileye, the car intelligence system used by Tesla and other auto manufacturers, </a:t>
            </a:r>
            <a:r>
              <a:rPr lang="en-US" sz="2000" dirty="0">
                <a:solidFill>
                  <a:srgbClr val="C00000"/>
                </a:solidFill>
              </a:rPr>
              <a:t>could be fooled </a:t>
            </a:r>
            <a:r>
              <a:rPr lang="en-US" sz="2000" dirty="0"/>
              <a:t>into accelerating 50 MPH over the speed limit just by plastering a strip of black tape two inches wide to a speed limit sign.</a:t>
            </a:r>
          </a:p>
          <a:p>
            <a:r>
              <a:rPr lang="en-US" sz="2000" dirty="0"/>
              <a:t>Researchers from four universities including the University of Washington and UC Berkeley discovered that road sign recognition models were completely fooled when introduced to a bit of spray paint or stickers on stop signs, all completely natural and non-malicious alterations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7650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Limitation of CNN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24293-841F-444D-8DFA-80C2FACA2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1162016" cy="52049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Traditional CNNs are bad at generalizing across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scaling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,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shifts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 and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rotations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 in images, </a:t>
            </a:r>
            <a:r>
              <a:rPr lang="en-US" dirty="0">
                <a:solidFill>
                  <a:srgbClr val="292929"/>
                </a:solidFill>
                <a:latin typeface="Calibri (Body)"/>
              </a:rPr>
              <a:t>as well as 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different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angles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 of three-dimensional viewing.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Data augmentation 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and training with images from </a:t>
            </a:r>
            <a:r>
              <a:rPr lang="en-US" b="0" i="0" dirty="0">
                <a:solidFill>
                  <a:srgbClr val="C00000"/>
                </a:solidFill>
                <a:effectLst/>
                <a:latin typeface="Calibri (Body)"/>
              </a:rPr>
              <a:t>various angles </a:t>
            </a:r>
            <a:r>
              <a:rPr lang="en-US" b="0" i="0" dirty="0">
                <a:solidFill>
                  <a:srgbClr val="292929"/>
                </a:solidFill>
                <a:effectLst/>
                <a:latin typeface="Calibri (Body)"/>
              </a:rPr>
              <a:t>improve the results.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A75E38-8BF9-4C51-A26D-6CD79FFC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088" y="3423881"/>
            <a:ext cx="4981653" cy="165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5F64EBB-FB01-466E-A891-8AE2E3DD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72" y="5078492"/>
            <a:ext cx="4981653" cy="174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2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15748F85-928F-04E2-C661-A07EB69DC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Filter (Convolution)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5F48F197-6C42-45FB-FAF9-2151BF945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58" y="3815219"/>
            <a:ext cx="325835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4">
            <a:extLst>
              <a:ext uri="{FF2B5EF4-FFF2-40B4-BE49-F238E27FC236}">
                <a16:creationId xmlns:a16="http://schemas.microsoft.com/office/drawing/2014/main" id="{1C4049D2-13ED-F809-68BB-6875FAFC0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902" y="5718405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A filter</a:t>
            </a:r>
          </a:p>
        </p:txBody>
      </p:sp>
      <p:sp>
        <p:nvSpPr>
          <p:cNvPr id="8197" name="TextBox 5">
            <a:extLst>
              <a:ext uri="{FF2B5EF4-FFF2-40B4-BE49-F238E27FC236}">
                <a16:creationId xmlns:a16="http://schemas.microsoft.com/office/drawing/2014/main" id="{CF8F4D81-01E3-B341-76BF-00B8717FD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46703"/>
            <a:ext cx="1085379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Each filter extracts</a:t>
            </a:r>
            <a:r>
              <a:rPr lang="en-US" altLang="en-US" sz="2400" dirty="0">
                <a:solidFill>
                  <a:srgbClr val="FF0000"/>
                </a:solidFill>
              </a:rPr>
              <a:t> a specific feature </a:t>
            </a:r>
            <a:r>
              <a:rPr lang="en-US" altLang="en-US" sz="2400" dirty="0"/>
              <a:t>(pattern) from different sections of an input layer.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A filter is a set of </a:t>
            </a:r>
            <a:r>
              <a:rPr lang="en-US" altLang="en-US" sz="2400" dirty="0">
                <a:solidFill>
                  <a:srgbClr val="C00000"/>
                </a:solidFill>
              </a:rPr>
              <a:t>connections</a:t>
            </a:r>
            <a:r>
              <a:rPr lang="en-US" altLang="en-US" sz="2400" dirty="0"/>
              <a:t> (with weights) between nodes from two subsequent layers.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By applying each filter to an input, an output (</a:t>
            </a:r>
            <a:r>
              <a:rPr lang="en-US" altLang="en-US" sz="2400" dirty="0">
                <a:solidFill>
                  <a:srgbClr val="C00000"/>
                </a:solidFill>
              </a:rPr>
              <a:t>feature map</a:t>
            </a:r>
            <a:r>
              <a:rPr lang="en-US" altLang="en-US" sz="2400" dirty="0"/>
              <a:t>) is created which represents </a:t>
            </a:r>
            <a:r>
              <a:rPr lang="en-US" altLang="en-US" sz="2400" dirty="0">
                <a:solidFill>
                  <a:srgbClr val="FF0000"/>
                </a:solidFill>
              </a:rPr>
              <a:t>presence</a:t>
            </a:r>
            <a:r>
              <a:rPr lang="en-US" altLang="en-US" sz="2400" dirty="0"/>
              <a:t> or </a:t>
            </a:r>
            <a:r>
              <a:rPr lang="en-US" altLang="en-US" sz="2400" dirty="0">
                <a:solidFill>
                  <a:srgbClr val="FF0000"/>
                </a:solidFill>
              </a:rPr>
              <a:t>absence</a:t>
            </a:r>
            <a:r>
              <a:rPr lang="en-US" altLang="en-US" sz="2400" dirty="0"/>
              <a:t> of a specific </a:t>
            </a:r>
            <a:r>
              <a:rPr lang="en-US" altLang="en-US" sz="2400" dirty="0">
                <a:solidFill>
                  <a:srgbClr val="FF0000"/>
                </a:solidFill>
              </a:rPr>
              <a:t>feature</a:t>
            </a:r>
            <a:r>
              <a:rPr lang="en-US" altLang="en-US" sz="2400" dirty="0"/>
              <a:t>.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sp>
        <p:nvSpPr>
          <p:cNvPr id="8198" name="TextBox 6">
            <a:extLst>
              <a:ext uri="{FF2B5EF4-FFF2-40B4-BE49-F238E27FC236}">
                <a16:creationId xmlns:a16="http://schemas.microsoft.com/office/drawing/2014/main" id="{9F9AA478-8CAE-4E50-AC18-A938C3408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420" y="3948536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1DB7FD-7303-DF12-52EF-BC1F9865C4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96283" y="4411338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20" name="Content Placeholder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6BAC2E4-6C88-01A3-0316-D6787DE7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83" y="3041119"/>
            <a:ext cx="4089773" cy="409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646B8E-FCDF-71CF-75BD-712AA7E81C41}"/>
              </a:ext>
            </a:extLst>
          </p:cNvPr>
          <p:cNvSpPr txBox="1"/>
          <p:nvPr/>
        </p:nvSpPr>
        <p:spPr>
          <a:xfrm>
            <a:off x="8875773" y="6343829"/>
            <a:ext cx="3316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1"/>
                </a:solidFill>
              </a:rPr>
              <a:t>Convolution      Feature Map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7D0717-6288-C3CA-B3AC-B420519B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37" y="2289271"/>
            <a:ext cx="7190852" cy="2000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44B8F-A2E0-4016-9A09-9542FAA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984"/>
            <a:ext cx="10515600" cy="1325563"/>
          </a:xfrm>
        </p:spPr>
        <p:txBody>
          <a:bodyPr/>
          <a:lstStyle/>
          <a:p>
            <a:pPr eaLnBrk="0" hangingPunct="0"/>
            <a:r>
              <a:rPr lang="en-US" sz="4000" dirty="0"/>
              <a:t>Convolution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E4DC-56CF-4203-A911-8FAD17A5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57" y="1130837"/>
            <a:ext cx="11429885" cy="450325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solidFill>
                  <a:srgbClr val="222222"/>
                </a:solidFill>
                <a:latin typeface="Calibri (Body)"/>
              </a:rPr>
              <a:t>Since convolutional layers are </a:t>
            </a:r>
            <a:r>
              <a:rPr lang="en-US" dirty="0">
                <a:solidFill>
                  <a:srgbClr val="C00000"/>
                </a:solidFill>
                <a:latin typeface="Calibri (Body)"/>
              </a:rPr>
              <a:t>not fully connected </a:t>
            </a:r>
            <a:r>
              <a:rPr lang="en-US" dirty="0">
                <a:solidFill>
                  <a:srgbClr val="222222"/>
                </a:solidFill>
                <a:latin typeface="Calibri (Body)"/>
              </a:rPr>
              <a:t>each filter relates a set of neurons in input layer to a set of neuron in the output layer, therefore the convolution operation is </a:t>
            </a:r>
            <a:r>
              <a:rPr lang="en-US" dirty="0">
                <a:solidFill>
                  <a:srgbClr val="C00000"/>
                </a:solidFill>
                <a:latin typeface="Calibri (Body)"/>
              </a:rPr>
              <a:t>element wise </a:t>
            </a:r>
            <a:r>
              <a:rPr lang="en-US" dirty="0">
                <a:solidFill>
                  <a:srgbClr val="222222"/>
                </a:solidFill>
                <a:latin typeface="Calibri (Body)"/>
              </a:rPr>
              <a:t>(despite matrix dot operations in dense layers) 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>
              <a:buNone/>
            </a:pPr>
            <a:endParaRPr lang="en-US" dirty="0">
              <a:solidFill>
                <a:srgbClr val="222222"/>
              </a:solidFill>
              <a:latin typeface="Calibri (Body)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>
              <a:buNone/>
            </a:pPr>
            <a:endParaRPr lang="en-US" dirty="0">
              <a:solidFill>
                <a:srgbClr val="222222"/>
              </a:solidFill>
              <a:latin typeface="Calibri (Body)"/>
            </a:endParaRPr>
          </a:p>
          <a:p>
            <a:pPr marL="457200" lvl="1" indent="0">
              <a:buNone/>
            </a:pPr>
            <a:endParaRPr lang="en-US" dirty="0">
              <a:solidFill>
                <a:srgbClr val="222222"/>
              </a:solidFill>
              <a:latin typeface="Calibri (Body)"/>
            </a:endParaRPr>
          </a:p>
          <a:p>
            <a:pPr marL="457200" lvl="1" indent="0" algn="ctr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 algn="ctr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 algn="ctr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C7667A-7DB3-4542-BA7B-255DF533CAA4}"/>
              </a:ext>
            </a:extLst>
          </p:cNvPr>
          <p:cNvSpPr txBox="1"/>
          <p:nvPr/>
        </p:nvSpPr>
        <p:spPr>
          <a:xfrm>
            <a:off x="819636" y="3974447"/>
            <a:ext cx="78469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3*1 + 0*0 + 1*-1 + 1*0 + 5*0 + 8*-1 + 2*1 + 7*0 + 2*-1 = </a:t>
            </a:r>
            <a:r>
              <a:rPr lang="en-US" sz="2400" dirty="0">
                <a:solidFill>
                  <a:srgbClr val="FF0000"/>
                </a:solidFill>
              </a:rPr>
              <a:t>-5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F36FA3-B992-66BD-A584-E17F06C5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77" y="4724915"/>
            <a:ext cx="7039371" cy="16937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9E4BB4-F0C3-DC81-82A7-24066F4D2EDB}"/>
              </a:ext>
            </a:extLst>
          </p:cNvPr>
          <p:cNvSpPr txBox="1"/>
          <p:nvPr/>
        </p:nvSpPr>
        <p:spPr>
          <a:xfrm>
            <a:off x="965775" y="6396335"/>
            <a:ext cx="75170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0*1 + 1*0 + 2*-1 + 5*1 + 8*0 + 9*-1 + 7*1 + 2*0 + 5*-1 = </a:t>
            </a:r>
            <a:r>
              <a:rPr lang="en-US" sz="2400" dirty="0">
                <a:solidFill>
                  <a:srgbClr val="FF0000"/>
                </a:solidFill>
              </a:rPr>
              <a:t>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FA7A6-4F06-5FE6-D4DB-0D6268A1E39F}"/>
              </a:ext>
            </a:extLst>
          </p:cNvPr>
          <p:cNvSpPr txBox="1"/>
          <p:nvPr/>
        </p:nvSpPr>
        <p:spPr>
          <a:xfrm>
            <a:off x="4150764" y="2197789"/>
            <a:ext cx="236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i="0" u="none" strike="noStrike" baseline="0" dirty="0">
                <a:solidFill>
                  <a:schemeClr val="accent1"/>
                </a:solidFill>
                <a:latin typeface="Calibri (Body)"/>
              </a:rPr>
              <a:t>3x3 </a:t>
            </a:r>
            <a:r>
              <a:rPr lang="en-US" sz="1800" b="0" i="1" u="none" strike="noStrike" baseline="0" dirty="0">
                <a:solidFill>
                  <a:schemeClr val="accent1"/>
                </a:solidFill>
                <a:latin typeface="Calibri (Body)"/>
              </a:rPr>
              <a:t>filter (or kernel)</a:t>
            </a:r>
            <a:endParaRPr lang="en-US" sz="1800" b="0" i="0" dirty="0">
              <a:solidFill>
                <a:schemeClr val="accent1"/>
              </a:solidFill>
              <a:effectLst/>
              <a:latin typeface="Calibri (Body)"/>
            </a:endParaRPr>
          </a:p>
        </p:txBody>
      </p:sp>
      <p:pic>
        <p:nvPicPr>
          <p:cNvPr id="4" name="Content Placeholder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43E4941-6D65-9539-C748-3D29A1BE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519" y="2863774"/>
            <a:ext cx="2678423" cy="268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72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A5AB6024-21A6-ED44-9496-2DB44EC4FB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7434" y="182502"/>
            <a:ext cx="9004291" cy="1325563"/>
          </a:xfrm>
        </p:spPr>
        <p:txBody>
          <a:bodyPr/>
          <a:lstStyle/>
          <a:p>
            <a:r>
              <a:rPr lang="en-US" altLang="zh-TW" sz="4000" dirty="0"/>
              <a:t>Pattern Detection</a:t>
            </a:r>
            <a:endParaRPr lang="zh-TW" altLang="en-US" sz="4000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311DAB8-44A3-132A-9B74-A1010D6CD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921786"/>
              </p:ext>
            </p:extLst>
          </p:nvPr>
        </p:nvGraphicFramePr>
        <p:xfrm>
          <a:off x="1092209" y="3241187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342" name="文字方塊 4">
            <a:extLst>
              <a:ext uri="{FF2B5EF4-FFF2-40B4-BE49-F238E27FC236}">
                <a16:creationId xmlns:a16="http://schemas.microsoft.com/office/drawing/2014/main" id="{08E1E713-AD6C-3492-2A4A-A69EB48A9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35" y="6232038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6259A87C-56D0-6564-C0F5-6911E8E0E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24608"/>
              </p:ext>
            </p:extLst>
          </p:nvPr>
        </p:nvGraphicFramePr>
        <p:xfrm>
          <a:off x="5149860" y="458449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矩形 2">
            <a:extLst>
              <a:ext uri="{FF2B5EF4-FFF2-40B4-BE49-F238E27FC236}">
                <a16:creationId xmlns:a16="http://schemas.microsoft.com/office/drawing/2014/main" id="{78349661-2DA6-5AC3-18FD-B65A1504D741}"/>
              </a:ext>
            </a:extLst>
          </p:cNvPr>
          <p:cNvSpPr/>
          <p:nvPr/>
        </p:nvSpPr>
        <p:spPr>
          <a:xfrm>
            <a:off x="1092209" y="324118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5B46D14D-8EE0-E6DF-7CE4-AB040E13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41" y="28088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E48FF2DC-0A8F-896A-7543-B13706117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28088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67C2E6E8-1522-5B91-CF5E-E1A037217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28088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516FB77A-3996-CFFC-AAB1-970C04BFE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28088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5781D4A9-F403-2E2B-6D4B-4F0F932FD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41" y="36089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5490B6B5-F0ED-CDF5-52D7-6DCD28410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36089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A66CA71A-F00D-5660-A5F5-47A272801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36089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30FE36EF-ED3D-5D85-0F6D-68447D37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36089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763F2A18-D06A-BF94-6708-AF43D129F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41" y="4467832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1693921E-1264-F638-7593-BF8A95B08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4467832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41DF696A-858D-CD21-17F8-D199C73DA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44678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065D6DDC-D52A-46E4-DF54-EAAA804B4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44678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1EF6B951-0ABC-3872-43D8-527EC5228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9966" y="5280632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94843B26-020C-C43F-6DC6-B429E26B6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5267932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DE778F7F-C0A9-9C11-E066-C3AE7A056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52679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9D3A0598-A002-DF32-7182-513627854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52679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B84903E8-93A5-CF67-4C21-558A271849B2}"/>
              </a:ext>
            </a:extLst>
          </p:cNvPr>
          <p:cNvSpPr/>
          <p:nvPr/>
        </p:nvSpPr>
        <p:spPr>
          <a:xfrm>
            <a:off x="1590685" y="3241187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475333FB-D623-6314-6C93-CD0B9F05D494}"/>
              </a:ext>
            </a:extLst>
          </p:cNvPr>
          <p:cNvSpPr/>
          <p:nvPr/>
        </p:nvSpPr>
        <p:spPr>
          <a:xfrm>
            <a:off x="2036771" y="3244362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056AE4E1-19C7-F310-C060-131585007227}"/>
              </a:ext>
            </a:extLst>
          </p:cNvPr>
          <p:cNvSpPr/>
          <p:nvPr/>
        </p:nvSpPr>
        <p:spPr>
          <a:xfrm>
            <a:off x="2540009" y="324753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FC093BE9-CC72-B2EF-E72E-B7FEC553650E}"/>
              </a:ext>
            </a:extLst>
          </p:cNvPr>
          <p:cNvSpPr/>
          <p:nvPr/>
        </p:nvSpPr>
        <p:spPr>
          <a:xfrm>
            <a:off x="1092209" y="3652350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0720698C-EF92-F435-232D-8ABC4BBFCCEA}"/>
              </a:ext>
            </a:extLst>
          </p:cNvPr>
          <p:cNvSpPr/>
          <p:nvPr/>
        </p:nvSpPr>
        <p:spPr>
          <a:xfrm>
            <a:off x="2540009" y="4609612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3BC34656-87F0-8DFB-AF38-3CFBEC020979}"/>
              </a:ext>
            </a:extLst>
          </p:cNvPr>
          <p:cNvCxnSpPr/>
          <p:nvPr/>
        </p:nvCxnSpPr>
        <p:spPr>
          <a:xfrm>
            <a:off x="5149860" y="4584499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3E95E13A-DFE4-2291-B1CB-202A85FEED07}"/>
              </a:ext>
            </a:extLst>
          </p:cNvPr>
          <p:cNvSpPr/>
          <p:nvPr/>
        </p:nvSpPr>
        <p:spPr>
          <a:xfrm>
            <a:off x="8670915" y="2807307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E3661A4E-5FA9-6939-48FE-E35F9C9FA32E}"/>
              </a:ext>
            </a:extLst>
          </p:cNvPr>
          <p:cNvSpPr/>
          <p:nvPr/>
        </p:nvSpPr>
        <p:spPr>
          <a:xfrm>
            <a:off x="8689965" y="5283807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CDDCDCAC-ECD1-8BDB-257C-C3715CAD829D}"/>
              </a:ext>
            </a:extLst>
          </p:cNvPr>
          <p:cNvCxnSpPr/>
          <p:nvPr/>
        </p:nvCxnSpPr>
        <p:spPr>
          <a:xfrm>
            <a:off x="1035059" y="3268175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5CD59167-8E1A-E7E8-CFDC-1C369A4F00B3}"/>
              </a:ext>
            </a:extLst>
          </p:cNvPr>
          <p:cNvCxnSpPr/>
          <p:nvPr/>
        </p:nvCxnSpPr>
        <p:spPr>
          <a:xfrm>
            <a:off x="987434" y="4603262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93" name="文字方塊 4">
            <a:extLst>
              <a:ext uri="{FF2B5EF4-FFF2-40B4-BE49-F238E27FC236}">
                <a16:creationId xmlns:a16="http://schemas.microsoft.com/office/drawing/2014/main" id="{B725B0FB-CC9C-769D-59FF-41A40DD38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0028" y="6283932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4 x 4 output</a:t>
            </a:r>
            <a:endParaRPr lang="zh-TW" altLang="en-US" sz="2400"/>
          </a:p>
        </p:txBody>
      </p:sp>
      <p:sp>
        <p:nvSpPr>
          <p:cNvPr id="12394" name="文字方塊 4">
            <a:extLst>
              <a:ext uri="{FF2B5EF4-FFF2-40B4-BE49-F238E27FC236}">
                <a16:creationId xmlns:a16="http://schemas.microsoft.com/office/drawing/2014/main" id="{4B81C8FD-F03B-88CF-E30F-CCE2D86B6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8347" y="616414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3 x 3 filter</a:t>
            </a:r>
            <a:endParaRPr lang="zh-TW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C2845-CA4F-CEAF-717A-B8C977F645E0}"/>
              </a:ext>
            </a:extLst>
          </p:cNvPr>
          <p:cNvSpPr txBox="1"/>
          <p:nvPr/>
        </p:nvSpPr>
        <p:spPr>
          <a:xfrm>
            <a:off x="7466734" y="2127780"/>
            <a:ext cx="3446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Indicates high probability of presence of the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E628F-DE2A-9DE9-0186-E0A2B005B773}"/>
              </a:ext>
            </a:extLst>
          </p:cNvPr>
          <p:cNvSpPr txBox="1"/>
          <p:nvPr/>
        </p:nvSpPr>
        <p:spPr>
          <a:xfrm>
            <a:off x="4633587" y="3507691"/>
            <a:ext cx="31773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for presence of a point in a right place and -1 for presence of a point in wrong place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7935D-5274-E282-E352-D72F620DCFB3}"/>
              </a:ext>
            </a:extLst>
          </p:cNvPr>
          <p:cNvSpPr txBox="1"/>
          <p:nvPr/>
        </p:nvSpPr>
        <p:spPr>
          <a:xfrm>
            <a:off x="1490529" y="2651037"/>
            <a:ext cx="1963880" cy="371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accent1"/>
                </a:solidFill>
              </a:rPr>
              <a:t>0=blank, 1= point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DC1A9-DD97-8AAB-EC97-AD02593BA73E}"/>
              </a:ext>
            </a:extLst>
          </p:cNvPr>
          <p:cNvSpPr txBox="1"/>
          <p:nvPr/>
        </p:nvSpPr>
        <p:spPr>
          <a:xfrm>
            <a:off x="1092209" y="1437141"/>
            <a:ext cx="966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Higher value indicates </a:t>
            </a:r>
            <a:r>
              <a:rPr lang="en-US" altLang="zh-TW" sz="2400" dirty="0">
                <a:solidFill>
                  <a:srgbClr val="C00000"/>
                </a:solidFill>
              </a:rPr>
              <a:t>more probability </a:t>
            </a:r>
            <a:r>
              <a:rPr lang="en-US" altLang="zh-TW" sz="2400" dirty="0"/>
              <a:t>of presence of a </a:t>
            </a:r>
            <a:r>
              <a:rPr lang="en-US" altLang="zh-TW" sz="2400" dirty="0">
                <a:solidFill>
                  <a:srgbClr val="C00000"/>
                </a:solidFill>
              </a:rPr>
              <a:t>pattern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1" name="矩形 38">
            <a:extLst>
              <a:ext uri="{FF2B5EF4-FFF2-40B4-BE49-F238E27FC236}">
                <a16:creationId xmlns:a16="http://schemas.microsoft.com/office/drawing/2014/main" id="{EC089299-EBFE-6802-61AF-51C90767F0CD}"/>
              </a:ext>
            </a:extLst>
          </p:cNvPr>
          <p:cNvSpPr/>
          <p:nvPr/>
        </p:nvSpPr>
        <p:spPr>
          <a:xfrm>
            <a:off x="9525299" y="3649618"/>
            <a:ext cx="728662" cy="708025"/>
          </a:xfrm>
          <a:prstGeom prst="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2" name="矩形 38">
            <a:extLst>
              <a:ext uri="{FF2B5EF4-FFF2-40B4-BE49-F238E27FC236}">
                <a16:creationId xmlns:a16="http://schemas.microsoft.com/office/drawing/2014/main" id="{823BE817-2CA9-894C-FE41-5F4E00AE0F6A}"/>
              </a:ext>
            </a:extLst>
          </p:cNvPr>
          <p:cNvSpPr/>
          <p:nvPr/>
        </p:nvSpPr>
        <p:spPr>
          <a:xfrm>
            <a:off x="11186802" y="4469375"/>
            <a:ext cx="728662" cy="708025"/>
          </a:xfrm>
          <a:prstGeom prst="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6" grpId="0" animBg="1"/>
      <p:bldP spid="37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30170</TotalTime>
  <Words>4388</Words>
  <Application>Microsoft Office PowerPoint</Application>
  <PresentationFormat>Widescreen</PresentationFormat>
  <Paragraphs>828</Paragraphs>
  <Slides>61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Aptos Narrow</vt:lpstr>
      <vt:lpstr>Arial</vt:lpstr>
      <vt:lpstr>Calibri</vt:lpstr>
      <vt:lpstr>Calibri (Body)</vt:lpstr>
      <vt:lpstr>Calibri Light</vt:lpstr>
      <vt:lpstr>Cambria Math</vt:lpstr>
      <vt:lpstr>ComputerModernRoman</vt:lpstr>
      <vt:lpstr>medium-content-serif-font</vt:lpstr>
      <vt:lpstr>Wingdings</vt:lpstr>
      <vt:lpstr>Office Theme</vt:lpstr>
      <vt:lpstr>Data Science Engineering Methods and Tools   Lecture 10</vt:lpstr>
      <vt:lpstr>Classification of Images</vt:lpstr>
      <vt:lpstr>PowerPoint Presentation</vt:lpstr>
      <vt:lpstr>Limitations of Fully Connected Layers </vt:lpstr>
      <vt:lpstr>Other Limitations of Fully Connected Layers</vt:lpstr>
      <vt:lpstr>Convolutional layers are specifically tailored for image and video processing tasks: - Convolutions (filters) detect specific patterns inside the image - Same pattern appears in different places of images; therefore, the pattern   detector should cover different parts of the input image</vt:lpstr>
      <vt:lpstr>Filter (Convolution)</vt:lpstr>
      <vt:lpstr>Convolution Operation</vt:lpstr>
      <vt:lpstr>Pattern Detection</vt:lpstr>
      <vt:lpstr>Multiple Filters</vt:lpstr>
      <vt:lpstr>Activation Function</vt:lpstr>
      <vt:lpstr>Convolutional Neural Network (CNN)</vt:lpstr>
      <vt:lpstr>Feature Extraction in Multiple Layers</vt:lpstr>
      <vt:lpstr>Layers of Feature Extraction - Example</vt:lpstr>
      <vt:lpstr>Patterns Detected by Various Filters</vt:lpstr>
      <vt:lpstr>Edges</vt:lpstr>
      <vt:lpstr>PowerPoint Presentation</vt:lpstr>
      <vt:lpstr>Classification by High-level Features</vt:lpstr>
      <vt:lpstr>Classification in CNN </vt:lpstr>
      <vt:lpstr>Flattening</vt:lpstr>
      <vt:lpstr>Pooling</vt:lpstr>
      <vt:lpstr>Pooling</vt:lpstr>
      <vt:lpstr>Translation Invariance</vt:lpstr>
      <vt:lpstr>Translation Invariance - Drawback</vt:lpstr>
      <vt:lpstr>PowerPoint Presentation</vt:lpstr>
      <vt:lpstr>PowerPoint Presentation</vt:lpstr>
      <vt:lpstr>Parameters in CNN</vt:lpstr>
      <vt:lpstr>PowerPoint Presentation</vt:lpstr>
      <vt:lpstr>PowerPoint Presentation</vt:lpstr>
      <vt:lpstr>PowerPoint Presentation</vt:lpstr>
      <vt:lpstr>Number of Learnable Parameters</vt:lpstr>
      <vt:lpstr>Parameters in CNN- Example</vt:lpstr>
      <vt:lpstr>Training - Backward Propagation</vt:lpstr>
      <vt:lpstr>Gradient Descent </vt:lpstr>
      <vt:lpstr>PowerPoint Presentation</vt:lpstr>
      <vt:lpstr>Training CNN – Backprop in Fully Connected Layers</vt:lpstr>
      <vt:lpstr>Training CNN – Backprop in Fully Connected Layers</vt:lpstr>
      <vt:lpstr>Training CNN – Backprop in Fully Connected Layers</vt:lpstr>
      <vt:lpstr>PowerPoint Presentation</vt:lpstr>
      <vt:lpstr>Stride</vt:lpstr>
      <vt:lpstr>PowerPoint Presentation</vt:lpstr>
      <vt:lpstr>Padding</vt:lpstr>
      <vt:lpstr>Padding Types</vt:lpstr>
      <vt:lpstr>Color Images – Filters</vt:lpstr>
      <vt:lpstr>Color Images - Output</vt:lpstr>
      <vt:lpstr>3D Images</vt:lpstr>
      <vt:lpstr>Avoid Overfitting</vt:lpstr>
      <vt:lpstr>Dropout</vt:lpstr>
      <vt:lpstr>Dropout Method</vt:lpstr>
      <vt:lpstr>Dropout Result</vt:lpstr>
      <vt:lpstr>PowerPoint Presentation</vt:lpstr>
      <vt:lpstr>CNN Architectures - LeNet5</vt:lpstr>
      <vt:lpstr>CNN Architectures - LeNet5</vt:lpstr>
      <vt:lpstr>CNN Architectures - AlexNet</vt:lpstr>
      <vt:lpstr>CNN Architectures - VGG-19</vt:lpstr>
      <vt:lpstr>CNN Architectures – Inception v1</vt:lpstr>
      <vt:lpstr>Accuracy</vt:lpstr>
      <vt:lpstr>Computations vs Accuracy</vt:lpstr>
      <vt:lpstr> CPU       GPU</vt:lpstr>
      <vt:lpstr>Limitation of CNN</vt:lpstr>
      <vt:lpstr>Limitation of 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548</cp:revision>
  <dcterms:created xsi:type="dcterms:W3CDTF">2023-12-26T07:54:20Z</dcterms:created>
  <dcterms:modified xsi:type="dcterms:W3CDTF">2024-03-27T08:49:37Z</dcterms:modified>
</cp:coreProperties>
</file>